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
      <p:font typeface="Dumondi Condensed" panose="020B0604020202020204" charset="-34"/>
      <p:regular r:id="rId17"/>
    </p:embeddedFont>
    <p:embeddedFont>
      <p:font typeface="Dumondi Condensed Bold" panose="020B0604020202020204" charset="-34"/>
      <p:regular r:id="rId18"/>
    </p:embeddedFont>
    <p:embeddedFont>
      <p:font typeface="Dumondi Condensed Bold Italics" panose="020B0604020202020204" charset="-34"/>
      <p:regular r:id="rId19"/>
    </p:embeddedFont>
    <p:embeddedFont>
      <p:font typeface="Dumondi Condensed Heavy" panose="020B0604020202020204" charset="-34"/>
      <p:regular r:id="rId20"/>
    </p:embeddedFont>
    <p:embeddedFont>
      <p:font typeface="Open Sans Bold" panose="020B0604020202020204" charset="0"/>
      <p:regular r:id="rId21"/>
    </p:embeddedFont>
    <p:embeddedFont>
      <p:font typeface="Sniglet"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B4FC35-F374-4251-9A8A-A70F8390FDDF}" v="3" dt="2025-09-28T16:30:27.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441" autoAdjust="0"/>
  </p:normalViewPr>
  <p:slideViewPr>
    <p:cSldViewPr>
      <p:cViewPr varScale="1">
        <p:scale>
          <a:sx n="55" d="100"/>
          <a:sy n="55" d="100"/>
        </p:scale>
        <p:origin x="65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8.fntdata"/><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32.svg"/><Relationship Id="rId7" Type="http://schemas.openxmlformats.org/officeDocument/2006/relationships/image" Target="../media/image41.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3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6.svg"/><Relationship Id="rId5" Type="http://schemas.openxmlformats.org/officeDocument/2006/relationships/image" Target="../media/image28.svg"/><Relationship Id="rId10" Type="http://schemas.openxmlformats.org/officeDocument/2006/relationships/image" Target="../media/image15.png"/><Relationship Id="rId4" Type="http://schemas.openxmlformats.org/officeDocument/2006/relationships/image" Target="../media/image27.png"/><Relationship Id="rId9" Type="http://schemas.openxmlformats.org/officeDocument/2006/relationships/image" Target="../media/image32.sv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6.svg"/><Relationship Id="rId10" Type="http://schemas.openxmlformats.org/officeDocument/2006/relationships/image" Target="../media/image39.png"/><Relationship Id="rId4" Type="http://schemas.openxmlformats.org/officeDocument/2006/relationships/image" Target="../media/image15.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32.svg"/><Relationship Id="rId7" Type="http://schemas.openxmlformats.org/officeDocument/2006/relationships/image" Target="../media/image41.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3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svg"/><Relationship Id="rId7" Type="http://schemas.openxmlformats.org/officeDocument/2006/relationships/image" Target="../media/image47.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svg"/><Relationship Id="rId7" Type="http://schemas.openxmlformats.org/officeDocument/2006/relationships/image" Target="../media/image41.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2.svg"/><Relationship Id="rId10" Type="http://schemas.openxmlformats.org/officeDocument/2006/relationships/image" Target="../media/image52.png"/><Relationship Id="rId4" Type="http://schemas.openxmlformats.org/officeDocument/2006/relationships/image" Target="../media/image31.png"/><Relationship Id="rId9" Type="http://schemas.openxmlformats.org/officeDocument/2006/relationships/image" Target="../media/image51.svg"/></Relationships>
</file>

<file path=ppt/slides/_rels/slide9.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sv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481913" y="3497418"/>
            <a:ext cx="15324175" cy="3340169"/>
          </a:xfrm>
          <a:prstGeom prst="rect">
            <a:avLst/>
          </a:prstGeom>
        </p:spPr>
        <p:txBody>
          <a:bodyPr lIns="0" tIns="0" rIns="0" bIns="0" rtlCol="0" anchor="t">
            <a:spAutoFit/>
          </a:bodyPr>
          <a:lstStyle/>
          <a:p>
            <a:pPr marL="0" lvl="0" indent="0" algn="ctr">
              <a:lnSpc>
                <a:spcPts val="25758"/>
              </a:lnSpc>
              <a:spcBef>
                <a:spcPct val="0"/>
              </a:spcBef>
            </a:pPr>
            <a:r>
              <a:rPr lang="en-US" sz="23417" b="1">
                <a:solidFill>
                  <a:srgbClr val="05061C"/>
                </a:solidFill>
                <a:latin typeface="Dumondi Condensed Heavy"/>
                <a:ea typeface="Dumondi Condensed Heavy"/>
                <a:cs typeface="Dumondi Condensed Heavy"/>
                <a:sym typeface="Dumondi Condensed Heavy"/>
              </a:rPr>
              <a:t>ELEVEDU</a:t>
            </a:r>
          </a:p>
        </p:txBody>
      </p:sp>
      <p:sp>
        <p:nvSpPr>
          <p:cNvPr id="3" name="TextBox 3"/>
          <p:cNvSpPr txBox="1"/>
          <p:nvPr/>
        </p:nvSpPr>
        <p:spPr>
          <a:xfrm>
            <a:off x="3866611" y="6212204"/>
            <a:ext cx="10554779" cy="2139863"/>
          </a:xfrm>
          <a:prstGeom prst="rect">
            <a:avLst/>
          </a:prstGeom>
        </p:spPr>
        <p:txBody>
          <a:bodyPr lIns="0" tIns="0" rIns="0" bIns="0" rtlCol="0" anchor="t">
            <a:spAutoFit/>
          </a:bodyPr>
          <a:lstStyle/>
          <a:p>
            <a:pPr marL="0" lvl="0" indent="0" algn="ctr">
              <a:lnSpc>
                <a:spcPts val="8365"/>
              </a:lnSpc>
              <a:spcBef>
                <a:spcPct val="0"/>
              </a:spcBef>
            </a:pPr>
            <a:r>
              <a:rPr lang="en-US" sz="7604" b="1" i="1">
                <a:solidFill>
                  <a:srgbClr val="05061C"/>
                </a:solidFill>
                <a:latin typeface="Dumondi Condensed Bold Italics"/>
                <a:ea typeface="Dumondi Condensed Bold Italics"/>
                <a:cs typeface="Dumondi Condensed Bold Italics"/>
                <a:sym typeface="Dumondi Condensed Bold Italics"/>
              </a:rPr>
              <a:t>La educación necesita orden nosotros te lo damos</a:t>
            </a:r>
          </a:p>
        </p:txBody>
      </p:sp>
      <p:sp>
        <p:nvSpPr>
          <p:cNvPr id="4" name="Freeform 4"/>
          <p:cNvSpPr/>
          <p:nvPr/>
        </p:nvSpPr>
        <p:spPr>
          <a:xfrm rot="-137772">
            <a:off x="7983782" y="245268"/>
            <a:ext cx="2320437" cy="1763532"/>
          </a:xfrm>
          <a:custGeom>
            <a:avLst/>
            <a:gdLst/>
            <a:ahLst/>
            <a:cxnLst/>
            <a:rect l="l" t="t" r="r" b="b"/>
            <a:pathLst>
              <a:path w="2320437" h="1763532">
                <a:moveTo>
                  <a:pt x="0" y="0"/>
                </a:moveTo>
                <a:lnTo>
                  <a:pt x="2320436" y="0"/>
                </a:lnTo>
                <a:lnTo>
                  <a:pt x="2320436" y="1763532"/>
                </a:lnTo>
                <a:lnTo>
                  <a:pt x="0" y="1763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5" name="Freeform 5"/>
          <p:cNvSpPr/>
          <p:nvPr/>
        </p:nvSpPr>
        <p:spPr>
          <a:xfrm rot="1248835">
            <a:off x="1590729" y="-877670"/>
            <a:ext cx="3244749" cy="2289023"/>
          </a:xfrm>
          <a:custGeom>
            <a:avLst/>
            <a:gdLst/>
            <a:ahLst/>
            <a:cxnLst/>
            <a:rect l="l" t="t" r="r" b="b"/>
            <a:pathLst>
              <a:path w="3244749" h="2289023">
                <a:moveTo>
                  <a:pt x="0" y="0"/>
                </a:moveTo>
                <a:lnTo>
                  <a:pt x="3244749" y="0"/>
                </a:lnTo>
                <a:lnTo>
                  <a:pt x="3244749" y="2289023"/>
                </a:lnTo>
                <a:lnTo>
                  <a:pt x="0" y="2289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6" name="Freeform 6"/>
          <p:cNvSpPr/>
          <p:nvPr/>
        </p:nvSpPr>
        <p:spPr>
          <a:xfrm rot="-7882916">
            <a:off x="15260428" y="-1317761"/>
            <a:ext cx="1873617" cy="2635522"/>
          </a:xfrm>
          <a:custGeom>
            <a:avLst/>
            <a:gdLst/>
            <a:ahLst/>
            <a:cxnLst/>
            <a:rect l="l" t="t" r="r" b="b"/>
            <a:pathLst>
              <a:path w="1873617" h="2635522">
                <a:moveTo>
                  <a:pt x="0" y="0"/>
                </a:moveTo>
                <a:lnTo>
                  <a:pt x="1873617" y="0"/>
                </a:lnTo>
                <a:lnTo>
                  <a:pt x="1873617" y="2635522"/>
                </a:lnTo>
                <a:lnTo>
                  <a:pt x="0" y="26355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7" name="Freeform 7"/>
          <p:cNvSpPr/>
          <p:nvPr/>
        </p:nvSpPr>
        <p:spPr>
          <a:xfrm>
            <a:off x="17259300" y="869538"/>
            <a:ext cx="1762476" cy="2370078"/>
          </a:xfrm>
          <a:custGeom>
            <a:avLst/>
            <a:gdLst/>
            <a:ahLst/>
            <a:cxnLst/>
            <a:rect l="l" t="t" r="r" b="b"/>
            <a:pathLst>
              <a:path w="1762476" h="2370078">
                <a:moveTo>
                  <a:pt x="0" y="0"/>
                </a:moveTo>
                <a:lnTo>
                  <a:pt x="1762476" y="0"/>
                </a:lnTo>
                <a:lnTo>
                  <a:pt x="1762476" y="2370078"/>
                </a:lnTo>
                <a:lnTo>
                  <a:pt x="0" y="2370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8" name="Freeform 8"/>
          <p:cNvSpPr/>
          <p:nvPr/>
        </p:nvSpPr>
        <p:spPr>
          <a:xfrm rot="6599664">
            <a:off x="4625379" y="-1677477"/>
            <a:ext cx="2604665" cy="3354954"/>
          </a:xfrm>
          <a:custGeom>
            <a:avLst/>
            <a:gdLst/>
            <a:ahLst/>
            <a:cxnLst/>
            <a:rect l="l" t="t" r="r" b="b"/>
            <a:pathLst>
              <a:path w="2604665" h="3354954">
                <a:moveTo>
                  <a:pt x="0" y="0"/>
                </a:moveTo>
                <a:lnTo>
                  <a:pt x="2604665" y="0"/>
                </a:lnTo>
                <a:lnTo>
                  <a:pt x="2604665" y="3354954"/>
                </a:lnTo>
                <a:lnTo>
                  <a:pt x="0" y="33549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9" name="Freeform 9"/>
          <p:cNvSpPr/>
          <p:nvPr/>
        </p:nvSpPr>
        <p:spPr>
          <a:xfrm rot="2323462">
            <a:off x="11864509" y="-1629901"/>
            <a:ext cx="1864849" cy="3195225"/>
          </a:xfrm>
          <a:custGeom>
            <a:avLst/>
            <a:gdLst/>
            <a:ahLst/>
            <a:cxnLst/>
            <a:rect l="l" t="t" r="r" b="b"/>
            <a:pathLst>
              <a:path w="1864849" h="3195225">
                <a:moveTo>
                  <a:pt x="0" y="0"/>
                </a:moveTo>
                <a:lnTo>
                  <a:pt x="1864849" y="0"/>
                </a:lnTo>
                <a:lnTo>
                  <a:pt x="1864849" y="3195225"/>
                </a:lnTo>
                <a:lnTo>
                  <a:pt x="0" y="31952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10" name="Freeform 10"/>
          <p:cNvSpPr/>
          <p:nvPr/>
        </p:nvSpPr>
        <p:spPr>
          <a:xfrm rot="891562">
            <a:off x="171874" y="3673643"/>
            <a:ext cx="1713652" cy="3261275"/>
          </a:xfrm>
          <a:custGeom>
            <a:avLst/>
            <a:gdLst/>
            <a:ahLst/>
            <a:cxnLst/>
            <a:rect l="l" t="t" r="r" b="b"/>
            <a:pathLst>
              <a:path w="1713652" h="3261275">
                <a:moveTo>
                  <a:pt x="0" y="0"/>
                </a:moveTo>
                <a:lnTo>
                  <a:pt x="1713652" y="0"/>
                </a:lnTo>
                <a:lnTo>
                  <a:pt x="1713652" y="3261275"/>
                </a:lnTo>
                <a:lnTo>
                  <a:pt x="0" y="32612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11" name="Freeform 11"/>
          <p:cNvSpPr/>
          <p:nvPr/>
        </p:nvSpPr>
        <p:spPr>
          <a:xfrm rot="-767621">
            <a:off x="5979882" y="8712120"/>
            <a:ext cx="1348960" cy="1443440"/>
          </a:xfrm>
          <a:custGeom>
            <a:avLst/>
            <a:gdLst/>
            <a:ahLst/>
            <a:cxnLst/>
            <a:rect l="l" t="t" r="r" b="b"/>
            <a:pathLst>
              <a:path w="1348960" h="1443440">
                <a:moveTo>
                  <a:pt x="0" y="0"/>
                </a:moveTo>
                <a:lnTo>
                  <a:pt x="1348960" y="0"/>
                </a:lnTo>
                <a:lnTo>
                  <a:pt x="1348960" y="1443440"/>
                </a:lnTo>
                <a:lnTo>
                  <a:pt x="0" y="144344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MX"/>
          </a:p>
        </p:txBody>
      </p:sp>
      <p:sp>
        <p:nvSpPr>
          <p:cNvPr id="12" name="Freeform 12"/>
          <p:cNvSpPr/>
          <p:nvPr/>
        </p:nvSpPr>
        <p:spPr>
          <a:xfrm>
            <a:off x="15087336" y="8002683"/>
            <a:ext cx="3936411" cy="2555088"/>
          </a:xfrm>
          <a:custGeom>
            <a:avLst/>
            <a:gdLst/>
            <a:ahLst/>
            <a:cxnLst/>
            <a:rect l="l" t="t" r="r" b="b"/>
            <a:pathLst>
              <a:path w="3936411" h="2555088">
                <a:moveTo>
                  <a:pt x="0" y="0"/>
                </a:moveTo>
                <a:lnTo>
                  <a:pt x="3936410" y="0"/>
                </a:lnTo>
                <a:lnTo>
                  <a:pt x="3936410" y="2555088"/>
                </a:lnTo>
                <a:lnTo>
                  <a:pt x="0" y="255508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MX"/>
          </a:p>
        </p:txBody>
      </p:sp>
      <p:sp>
        <p:nvSpPr>
          <p:cNvPr id="13" name="Freeform 13"/>
          <p:cNvSpPr/>
          <p:nvPr/>
        </p:nvSpPr>
        <p:spPr>
          <a:xfrm rot="426402">
            <a:off x="-894040" y="7794813"/>
            <a:ext cx="2888339" cy="2594254"/>
          </a:xfrm>
          <a:custGeom>
            <a:avLst/>
            <a:gdLst/>
            <a:ahLst/>
            <a:cxnLst/>
            <a:rect l="l" t="t" r="r" b="b"/>
            <a:pathLst>
              <a:path w="2888339" h="2594254">
                <a:moveTo>
                  <a:pt x="0" y="0"/>
                </a:moveTo>
                <a:lnTo>
                  <a:pt x="2888339" y="0"/>
                </a:lnTo>
                <a:lnTo>
                  <a:pt x="2888339" y="2594254"/>
                </a:lnTo>
                <a:lnTo>
                  <a:pt x="0" y="259425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MX"/>
          </a:p>
        </p:txBody>
      </p:sp>
      <p:sp>
        <p:nvSpPr>
          <p:cNvPr id="14" name="Freeform 14"/>
          <p:cNvSpPr/>
          <p:nvPr/>
        </p:nvSpPr>
        <p:spPr>
          <a:xfrm rot="1043741">
            <a:off x="8329315" y="8650200"/>
            <a:ext cx="3360285" cy="2413296"/>
          </a:xfrm>
          <a:custGeom>
            <a:avLst/>
            <a:gdLst/>
            <a:ahLst/>
            <a:cxnLst/>
            <a:rect l="l" t="t" r="r" b="b"/>
            <a:pathLst>
              <a:path w="3360285" h="2413296">
                <a:moveTo>
                  <a:pt x="0" y="0"/>
                </a:moveTo>
                <a:lnTo>
                  <a:pt x="3360285" y="0"/>
                </a:lnTo>
                <a:lnTo>
                  <a:pt x="3360285" y="2413295"/>
                </a:lnTo>
                <a:lnTo>
                  <a:pt x="0" y="241329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s-MX"/>
          </a:p>
        </p:txBody>
      </p:sp>
      <p:sp>
        <p:nvSpPr>
          <p:cNvPr id="15" name="Freeform 15"/>
          <p:cNvSpPr/>
          <p:nvPr/>
        </p:nvSpPr>
        <p:spPr>
          <a:xfrm rot="-929103">
            <a:off x="2472369" y="8651978"/>
            <a:ext cx="2527838" cy="2068231"/>
          </a:xfrm>
          <a:custGeom>
            <a:avLst/>
            <a:gdLst/>
            <a:ahLst/>
            <a:cxnLst/>
            <a:rect l="l" t="t" r="r" b="b"/>
            <a:pathLst>
              <a:path w="2527838" h="2068231">
                <a:moveTo>
                  <a:pt x="0" y="0"/>
                </a:moveTo>
                <a:lnTo>
                  <a:pt x="2527839" y="0"/>
                </a:lnTo>
                <a:lnTo>
                  <a:pt x="2527839" y="2068231"/>
                </a:lnTo>
                <a:lnTo>
                  <a:pt x="0" y="206823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s-MX"/>
          </a:p>
        </p:txBody>
      </p:sp>
      <p:sp>
        <p:nvSpPr>
          <p:cNvPr id="16" name="Freeform 16"/>
          <p:cNvSpPr/>
          <p:nvPr/>
        </p:nvSpPr>
        <p:spPr>
          <a:xfrm>
            <a:off x="12560577" y="8352066"/>
            <a:ext cx="1762476" cy="2370078"/>
          </a:xfrm>
          <a:custGeom>
            <a:avLst/>
            <a:gdLst/>
            <a:ahLst/>
            <a:cxnLst/>
            <a:rect l="l" t="t" r="r" b="b"/>
            <a:pathLst>
              <a:path w="1762476" h="2370078">
                <a:moveTo>
                  <a:pt x="0" y="0"/>
                </a:moveTo>
                <a:lnTo>
                  <a:pt x="1762476" y="0"/>
                </a:lnTo>
                <a:lnTo>
                  <a:pt x="1762476" y="2370078"/>
                </a:lnTo>
                <a:lnTo>
                  <a:pt x="0" y="2370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7" name="Freeform 17"/>
          <p:cNvSpPr/>
          <p:nvPr/>
        </p:nvSpPr>
        <p:spPr>
          <a:xfrm rot="-807361" flipH="1">
            <a:off x="16553163" y="3512862"/>
            <a:ext cx="1713652" cy="3261275"/>
          </a:xfrm>
          <a:custGeom>
            <a:avLst/>
            <a:gdLst/>
            <a:ahLst/>
            <a:cxnLst/>
            <a:rect l="l" t="t" r="r" b="b"/>
            <a:pathLst>
              <a:path w="1713652" h="3261275">
                <a:moveTo>
                  <a:pt x="1713652" y="0"/>
                </a:moveTo>
                <a:lnTo>
                  <a:pt x="0" y="0"/>
                </a:lnTo>
                <a:lnTo>
                  <a:pt x="0" y="3261276"/>
                </a:lnTo>
                <a:lnTo>
                  <a:pt x="1713652" y="3261276"/>
                </a:lnTo>
                <a:lnTo>
                  <a:pt x="1713652"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18" name="TextBox 18"/>
          <p:cNvSpPr txBox="1"/>
          <p:nvPr/>
        </p:nvSpPr>
        <p:spPr>
          <a:xfrm>
            <a:off x="3785792" y="2889453"/>
            <a:ext cx="10716415" cy="388890"/>
          </a:xfrm>
          <a:prstGeom prst="rect">
            <a:avLst/>
          </a:prstGeom>
        </p:spPr>
        <p:txBody>
          <a:bodyPr lIns="0" tIns="0" rIns="0" bIns="0" rtlCol="0" anchor="t">
            <a:spAutoFit/>
          </a:bodyPr>
          <a:lstStyle/>
          <a:p>
            <a:pPr marL="0" lvl="0" indent="0" algn="ctr">
              <a:lnSpc>
                <a:spcPts val="3200"/>
              </a:lnSpc>
            </a:pPr>
            <a:r>
              <a:rPr lang="en-US" sz="2406" b="1">
                <a:solidFill>
                  <a:srgbClr val="FBFEFE"/>
                </a:solidFill>
                <a:latin typeface="Canva Sans Bold"/>
                <a:ea typeface="Canva Sans Bold"/>
                <a:cs typeface="Canva Sans Bold"/>
                <a:sym typeface="Canva Sans Bold"/>
              </a:rPr>
              <a:t>Proyecto Realizado por Avilés C., Herrera J., Mis E., Novelo S., Uicab G.</a:t>
            </a:r>
          </a:p>
        </p:txBody>
      </p:sp>
      <p:sp>
        <p:nvSpPr>
          <p:cNvPr id="19" name="Freeform 19"/>
          <p:cNvSpPr/>
          <p:nvPr/>
        </p:nvSpPr>
        <p:spPr>
          <a:xfrm rot="-1217368">
            <a:off x="-981827" y="973876"/>
            <a:ext cx="2689340" cy="1789633"/>
          </a:xfrm>
          <a:custGeom>
            <a:avLst/>
            <a:gdLst/>
            <a:ahLst/>
            <a:cxnLst/>
            <a:rect l="l" t="t" r="r" b="b"/>
            <a:pathLst>
              <a:path w="2689340" h="1789633">
                <a:moveTo>
                  <a:pt x="0" y="0"/>
                </a:moveTo>
                <a:lnTo>
                  <a:pt x="2689340" y="0"/>
                </a:lnTo>
                <a:lnTo>
                  <a:pt x="2689340" y="1789634"/>
                </a:lnTo>
                <a:lnTo>
                  <a:pt x="0" y="178963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061C"/>
        </a:solidFill>
        <a:effectLst/>
      </p:bgPr>
    </p:bg>
    <p:spTree>
      <p:nvGrpSpPr>
        <p:cNvPr id="1" name=""/>
        <p:cNvGrpSpPr/>
        <p:nvPr/>
      </p:nvGrpSpPr>
      <p:grpSpPr>
        <a:xfrm>
          <a:off x="0" y="0"/>
          <a:ext cx="0" cy="0"/>
          <a:chOff x="0" y="0"/>
          <a:chExt cx="0" cy="0"/>
        </a:xfrm>
      </p:grpSpPr>
      <p:sp>
        <p:nvSpPr>
          <p:cNvPr id="2" name="TextBox 2"/>
          <p:cNvSpPr txBox="1"/>
          <p:nvPr/>
        </p:nvSpPr>
        <p:spPr>
          <a:xfrm>
            <a:off x="826267" y="4085443"/>
            <a:ext cx="16635465" cy="2471285"/>
          </a:xfrm>
          <a:prstGeom prst="rect">
            <a:avLst/>
          </a:prstGeom>
        </p:spPr>
        <p:txBody>
          <a:bodyPr lIns="0" tIns="0" rIns="0" bIns="0" rtlCol="0" anchor="t">
            <a:spAutoFit/>
          </a:bodyPr>
          <a:lstStyle/>
          <a:p>
            <a:pPr marL="0" lvl="0" indent="0" algn="ctr">
              <a:lnSpc>
                <a:spcPts val="18127"/>
              </a:lnSpc>
            </a:pPr>
            <a:r>
              <a:rPr lang="en-US" sz="19920" b="1">
                <a:solidFill>
                  <a:srgbClr val="FEFEFE"/>
                </a:solidFill>
                <a:latin typeface="Dumondi Condensed Bold"/>
                <a:ea typeface="Dumondi Condensed Bold"/>
                <a:cs typeface="Dumondi Condensed Bold"/>
                <a:sym typeface="Dumondi Condensed Bold"/>
              </a:rPr>
              <a:t>MUCHAS GRACIAS</a:t>
            </a:r>
          </a:p>
        </p:txBody>
      </p:sp>
      <p:sp>
        <p:nvSpPr>
          <p:cNvPr id="3" name="Freeform 3"/>
          <p:cNvSpPr/>
          <p:nvPr/>
        </p:nvSpPr>
        <p:spPr>
          <a:xfrm>
            <a:off x="2833107" y="8297361"/>
            <a:ext cx="2617945" cy="1989639"/>
          </a:xfrm>
          <a:custGeom>
            <a:avLst/>
            <a:gdLst/>
            <a:ahLst/>
            <a:cxnLst/>
            <a:rect l="l" t="t" r="r" b="b"/>
            <a:pathLst>
              <a:path w="2617945" h="1989639">
                <a:moveTo>
                  <a:pt x="0" y="0"/>
                </a:moveTo>
                <a:lnTo>
                  <a:pt x="2617946" y="0"/>
                </a:lnTo>
                <a:lnTo>
                  <a:pt x="2617946"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4" name="Freeform 4"/>
          <p:cNvSpPr/>
          <p:nvPr/>
        </p:nvSpPr>
        <p:spPr>
          <a:xfrm>
            <a:off x="2206304" y="-200615"/>
            <a:ext cx="3244749" cy="2289023"/>
          </a:xfrm>
          <a:custGeom>
            <a:avLst/>
            <a:gdLst/>
            <a:ahLst/>
            <a:cxnLst/>
            <a:rect l="l" t="t" r="r" b="b"/>
            <a:pathLst>
              <a:path w="3244749" h="2289023">
                <a:moveTo>
                  <a:pt x="0" y="0"/>
                </a:moveTo>
                <a:lnTo>
                  <a:pt x="3244749" y="0"/>
                </a:lnTo>
                <a:lnTo>
                  <a:pt x="3244749" y="2289023"/>
                </a:lnTo>
                <a:lnTo>
                  <a:pt x="0" y="2289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5" name="Freeform 5"/>
          <p:cNvSpPr/>
          <p:nvPr/>
        </p:nvSpPr>
        <p:spPr>
          <a:xfrm rot="-3484404">
            <a:off x="16113049" y="-652339"/>
            <a:ext cx="2056723" cy="2893088"/>
          </a:xfrm>
          <a:custGeom>
            <a:avLst/>
            <a:gdLst/>
            <a:ahLst/>
            <a:cxnLst/>
            <a:rect l="l" t="t" r="r" b="b"/>
            <a:pathLst>
              <a:path w="2056723" h="2893088">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6" name="Freeform 6"/>
          <p:cNvSpPr/>
          <p:nvPr/>
        </p:nvSpPr>
        <p:spPr>
          <a:xfrm>
            <a:off x="-141895" y="-133738"/>
            <a:ext cx="1762476" cy="2370078"/>
          </a:xfrm>
          <a:custGeom>
            <a:avLst/>
            <a:gdLst/>
            <a:ahLst/>
            <a:cxnLst/>
            <a:rect l="l" t="t" r="r" b="b"/>
            <a:pathLst>
              <a:path w="1762476" h="2370078">
                <a:moveTo>
                  <a:pt x="0" y="0"/>
                </a:moveTo>
                <a:lnTo>
                  <a:pt x="1762476" y="0"/>
                </a:lnTo>
                <a:lnTo>
                  <a:pt x="1762476" y="2370078"/>
                </a:lnTo>
                <a:lnTo>
                  <a:pt x="0" y="2370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7" name="Freeform 7"/>
          <p:cNvSpPr/>
          <p:nvPr/>
        </p:nvSpPr>
        <p:spPr>
          <a:xfrm rot="6599664">
            <a:off x="5888814" y="-1386482"/>
            <a:ext cx="2604665" cy="3354954"/>
          </a:xfrm>
          <a:custGeom>
            <a:avLst/>
            <a:gdLst/>
            <a:ahLst/>
            <a:cxnLst/>
            <a:rect l="l" t="t" r="r" b="b"/>
            <a:pathLst>
              <a:path w="2604665" h="3354954">
                <a:moveTo>
                  <a:pt x="0" y="0"/>
                </a:moveTo>
                <a:lnTo>
                  <a:pt x="2604665" y="0"/>
                </a:lnTo>
                <a:lnTo>
                  <a:pt x="2604665" y="3354955"/>
                </a:lnTo>
                <a:lnTo>
                  <a:pt x="0" y="33549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8" name="Freeform 8"/>
          <p:cNvSpPr/>
          <p:nvPr/>
        </p:nvSpPr>
        <p:spPr>
          <a:xfrm rot="1035954">
            <a:off x="12915840" y="-1557050"/>
            <a:ext cx="1999490" cy="3425917"/>
          </a:xfrm>
          <a:custGeom>
            <a:avLst/>
            <a:gdLst/>
            <a:ahLst/>
            <a:cxnLst/>
            <a:rect l="l" t="t" r="r" b="b"/>
            <a:pathLst>
              <a:path w="1999490" h="3425917">
                <a:moveTo>
                  <a:pt x="0" y="0"/>
                </a:moveTo>
                <a:lnTo>
                  <a:pt x="1999490" y="0"/>
                </a:lnTo>
                <a:lnTo>
                  <a:pt x="1999490" y="3425917"/>
                </a:lnTo>
                <a:lnTo>
                  <a:pt x="0" y="34259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9" name="Freeform 9"/>
          <p:cNvSpPr/>
          <p:nvPr/>
        </p:nvSpPr>
        <p:spPr>
          <a:xfrm rot="-1791596">
            <a:off x="584944" y="7209817"/>
            <a:ext cx="1784158" cy="3395457"/>
          </a:xfrm>
          <a:custGeom>
            <a:avLst/>
            <a:gdLst/>
            <a:ahLst/>
            <a:cxnLst/>
            <a:rect l="l" t="t" r="r" b="b"/>
            <a:pathLst>
              <a:path w="1784158" h="3395457">
                <a:moveTo>
                  <a:pt x="0" y="0"/>
                </a:moveTo>
                <a:lnTo>
                  <a:pt x="1784159" y="0"/>
                </a:lnTo>
                <a:lnTo>
                  <a:pt x="1784159" y="3395457"/>
                </a:lnTo>
                <a:lnTo>
                  <a:pt x="0" y="33954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10" name="Freeform 10"/>
          <p:cNvSpPr/>
          <p:nvPr/>
        </p:nvSpPr>
        <p:spPr>
          <a:xfrm rot="-767621">
            <a:off x="10150362" y="8548225"/>
            <a:ext cx="1432877" cy="1533234"/>
          </a:xfrm>
          <a:custGeom>
            <a:avLst/>
            <a:gdLst/>
            <a:ahLst/>
            <a:cxnLst/>
            <a:rect l="l" t="t" r="r" b="b"/>
            <a:pathLst>
              <a:path w="1432877" h="1533234">
                <a:moveTo>
                  <a:pt x="0" y="0"/>
                </a:moveTo>
                <a:lnTo>
                  <a:pt x="1432877" y="0"/>
                </a:lnTo>
                <a:lnTo>
                  <a:pt x="1432877" y="1533234"/>
                </a:lnTo>
                <a:lnTo>
                  <a:pt x="0" y="153323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MX"/>
          </a:p>
        </p:txBody>
      </p:sp>
      <p:sp>
        <p:nvSpPr>
          <p:cNvPr id="11" name="Freeform 11"/>
          <p:cNvSpPr/>
          <p:nvPr/>
        </p:nvSpPr>
        <p:spPr>
          <a:xfrm>
            <a:off x="15443815" y="8001312"/>
            <a:ext cx="3936411" cy="2555088"/>
          </a:xfrm>
          <a:custGeom>
            <a:avLst/>
            <a:gdLst/>
            <a:ahLst/>
            <a:cxnLst/>
            <a:rect l="l" t="t" r="r" b="b"/>
            <a:pathLst>
              <a:path w="3936411" h="2555088">
                <a:moveTo>
                  <a:pt x="0" y="0"/>
                </a:moveTo>
                <a:lnTo>
                  <a:pt x="3936410" y="0"/>
                </a:lnTo>
                <a:lnTo>
                  <a:pt x="3936410" y="2555088"/>
                </a:lnTo>
                <a:lnTo>
                  <a:pt x="0" y="255508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MX"/>
          </a:p>
        </p:txBody>
      </p:sp>
      <p:sp>
        <p:nvSpPr>
          <p:cNvPr id="12" name="Freeform 12"/>
          <p:cNvSpPr/>
          <p:nvPr/>
        </p:nvSpPr>
        <p:spPr>
          <a:xfrm>
            <a:off x="9384550" y="-133738"/>
            <a:ext cx="2617945" cy="1989639"/>
          </a:xfrm>
          <a:custGeom>
            <a:avLst/>
            <a:gdLst/>
            <a:ahLst/>
            <a:cxnLst/>
            <a:rect l="l" t="t" r="r" b="b"/>
            <a:pathLst>
              <a:path w="2617945" h="1989639">
                <a:moveTo>
                  <a:pt x="0" y="0"/>
                </a:moveTo>
                <a:lnTo>
                  <a:pt x="2617945" y="0"/>
                </a:lnTo>
                <a:lnTo>
                  <a:pt x="2617945"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3" name="Freeform 13"/>
          <p:cNvSpPr/>
          <p:nvPr/>
        </p:nvSpPr>
        <p:spPr>
          <a:xfrm rot="-1200210">
            <a:off x="12528147" y="8574041"/>
            <a:ext cx="1999490" cy="3425917"/>
          </a:xfrm>
          <a:custGeom>
            <a:avLst/>
            <a:gdLst/>
            <a:ahLst/>
            <a:cxnLst/>
            <a:rect l="l" t="t" r="r" b="b"/>
            <a:pathLst>
              <a:path w="1999490" h="3425917">
                <a:moveTo>
                  <a:pt x="0" y="0"/>
                </a:moveTo>
                <a:lnTo>
                  <a:pt x="1999490" y="0"/>
                </a:lnTo>
                <a:lnTo>
                  <a:pt x="1999490" y="3425918"/>
                </a:lnTo>
                <a:lnTo>
                  <a:pt x="0" y="34259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14" name="Freeform 14"/>
          <p:cNvSpPr/>
          <p:nvPr/>
        </p:nvSpPr>
        <p:spPr>
          <a:xfrm rot="-3484404">
            <a:off x="6584638" y="8192544"/>
            <a:ext cx="2056723" cy="2893088"/>
          </a:xfrm>
          <a:custGeom>
            <a:avLst/>
            <a:gdLst/>
            <a:ahLst/>
            <a:cxnLst/>
            <a:rect l="l" t="t" r="r" b="b"/>
            <a:pathLst>
              <a:path w="2056723" h="2893088">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60419" y="1028700"/>
            <a:ext cx="10278157" cy="8046301"/>
            <a:chOff x="0" y="0"/>
            <a:chExt cx="2707004" cy="2119190"/>
          </a:xfrm>
        </p:grpSpPr>
        <p:sp>
          <p:nvSpPr>
            <p:cNvPr id="3" name="Freeform 3"/>
            <p:cNvSpPr/>
            <p:nvPr/>
          </p:nvSpPr>
          <p:spPr>
            <a:xfrm>
              <a:off x="0" y="0"/>
              <a:ext cx="2707004" cy="2119190"/>
            </a:xfrm>
            <a:custGeom>
              <a:avLst/>
              <a:gdLst/>
              <a:ahLst/>
              <a:cxnLst/>
              <a:rect l="l" t="t" r="r" b="b"/>
              <a:pathLst>
                <a:path w="2707004" h="2119190">
                  <a:moveTo>
                    <a:pt x="10545" y="0"/>
                  </a:moveTo>
                  <a:lnTo>
                    <a:pt x="2696459" y="0"/>
                  </a:lnTo>
                  <a:cubicBezTo>
                    <a:pt x="2699256" y="0"/>
                    <a:pt x="2701938" y="1111"/>
                    <a:pt x="2703916" y="3089"/>
                  </a:cubicBezTo>
                  <a:cubicBezTo>
                    <a:pt x="2705893" y="5066"/>
                    <a:pt x="2707004" y="7749"/>
                    <a:pt x="2707004" y="10545"/>
                  </a:cubicBezTo>
                  <a:lnTo>
                    <a:pt x="2707004" y="2108645"/>
                  </a:lnTo>
                  <a:cubicBezTo>
                    <a:pt x="2707004" y="2114469"/>
                    <a:pt x="2702283" y="2119190"/>
                    <a:pt x="2696459" y="2119190"/>
                  </a:cubicBezTo>
                  <a:lnTo>
                    <a:pt x="10545" y="2119190"/>
                  </a:lnTo>
                  <a:cubicBezTo>
                    <a:pt x="7749" y="2119190"/>
                    <a:pt x="5066" y="2118079"/>
                    <a:pt x="3089" y="2116102"/>
                  </a:cubicBezTo>
                  <a:cubicBezTo>
                    <a:pt x="1111" y="2114124"/>
                    <a:pt x="0" y="2111442"/>
                    <a:pt x="0" y="2108645"/>
                  </a:cubicBezTo>
                  <a:lnTo>
                    <a:pt x="0" y="10545"/>
                  </a:lnTo>
                  <a:cubicBezTo>
                    <a:pt x="0" y="7749"/>
                    <a:pt x="1111" y="5066"/>
                    <a:pt x="3089" y="3089"/>
                  </a:cubicBezTo>
                  <a:cubicBezTo>
                    <a:pt x="5066" y="1111"/>
                    <a:pt x="7749" y="0"/>
                    <a:pt x="10545" y="0"/>
                  </a:cubicBezTo>
                  <a:close/>
                </a:path>
              </a:pathLst>
            </a:custGeom>
            <a:solidFill>
              <a:srgbClr val="05061C"/>
            </a:solidFill>
          </p:spPr>
          <p:txBody>
            <a:bodyPr/>
            <a:lstStyle/>
            <a:p>
              <a:endParaRPr lang="es-MX"/>
            </a:p>
          </p:txBody>
        </p:sp>
        <p:sp>
          <p:nvSpPr>
            <p:cNvPr id="4" name="TextBox 4"/>
            <p:cNvSpPr txBox="1"/>
            <p:nvPr/>
          </p:nvSpPr>
          <p:spPr>
            <a:xfrm>
              <a:off x="0" y="-28575"/>
              <a:ext cx="2707004" cy="2147765"/>
            </a:xfrm>
            <a:prstGeom prst="rect">
              <a:avLst/>
            </a:prstGeom>
          </p:spPr>
          <p:txBody>
            <a:bodyPr lIns="50800" tIns="50800" rIns="50800" bIns="50800" rtlCol="0" anchor="ctr"/>
            <a:lstStyle/>
            <a:p>
              <a:pPr algn="ctr">
                <a:lnSpc>
                  <a:spcPts val="2859"/>
                </a:lnSpc>
              </a:pPr>
              <a:endParaRPr/>
            </a:p>
          </p:txBody>
        </p:sp>
      </p:grpSp>
      <p:sp>
        <p:nvSpPr>
          <p:cNvPr id="5" name="AutoShape 5"/>
          <p:cNvSpPr/>
          <p:nvPr/>
        </p:nvSpPr>
        <p:spPr>
          <a:xfrm>
            <a:off x="8668783" y="4581462"/>
            <a:ext cx="7389970" cy="0"/>
          </a:xfrm>
          <a:prstGeom prst="line">
            <a:avLst/>
          </a:prstGeom>
          <a:ln w="38100" cap="flat">
            <a:solidFill>
              <a:srgbClr val="FFFFFF"/>
            </a:solidFill>
            <a:prstDash val="solid"/>
            <a:headEnd type="none" w="sm" len="sm"/>
            <a:tailEnd type="none" w="sm" len="sm"/>
          </a:ln>
        </p:spPr>
        <p:txBody>
          <a:bodyPr/>
          <a:lstStyle/>
          <a:p>
            <a:endParaRPr lang="es-MX"/>
          </a:p>
        </p:txBody>
      </p:sp>
      <p:sp>
        <p:nvSpPr>
          <p:cNvPr id="6" name="AutoShape 6"/>
          <p:cNvSpPr/>
          <p:nvPr/>
        </p:nvSpPr>
        <p:spPr>
          <a:xfrm flipV="1">
            <a:off x="9539694" y="1374245"/>
            <a:ext cx="7389970" cy="0"/>
          </a:xfrm>
          <a:prstGeom prst="line">
            <a:avLst/>
          </a:prstGeom>
          <a:ln w="38100" cap="flat">
            <a:solidFill>
              <a:srgbClr val="000000"/>
            </a:solidFill>
            <a:prstDash val="solid"/>
            <a:headEnd type="none" w="sm" len="sm"/>
            <a:tailEnd type="none" w="sm" len="sm"/>
          </a:ln>
        </p:spPr>
        <p:txBody>
          <a:bodyPr/>
          <a:lstStyle/>
          <a:p>
            <a:endParaRPr lang="es-MX"/>
          </a:p>
        </p:txBody>
      </p:sp>
      <p:sp>
        <p:nvSpPr>
          <p:cNvPr id="7" name="AutoShape 7"/>
          <p:cNvSpPr/>
          <p:nvPr/>
        </p:nvSpPr>
        <p:spPr>
          <a:xfrm>
            <a:off x="8970813" y="8411728"/>
            <a:ext cx="7389970" cy="0"/>
          </a:xfrm>
          <a:prstGeom prst="line">
            <a:avLst/>
          </a:prstGeom>
          <a:ln w="38100" cap="flat">
            <a:solidFill>
              <a:srgbClr val="FFFFFF"/>
            </a:solidFill>
            <a:prstDash val="solid"/>
            <a:headEnd type="none" w="sm" len="sm"/>
            <a:tailEnd type="none" w="sm" len="sm"/>
          </a:ln>
        </p:spPr>
        <p:txBody>
          <a:bodyPr/>
          <a:lstStyle/>
          <a:p>
            <a:endParaRPr lang="es-MX"/>
          </a:p>
        </p:txBody>
      </p:sp>
      <p:sp>
        <p:nvSpPr>
          <p:cNvPr id="8" name="Freeform 8"/>
          <p:cNvSpPr/>
          <p:nvPr/>
        </p:nvSpPr>
        <p:spPr>
          <a:xfrm rot="-1217368">
            <a:off x="15914630" y="8841540"/>
            <a:ext cx="2689340" cy="1789633"/>
          </a:xfrm>
          <a:custGeom>
            <a:avLst/>
            <a:gdLst/>
            <a:ahLst/>
            <a:cxnLst/>
            <a:rect l="l" t="t" r="r" b="b"/>
            <a:pathLst>
              <a:path w="2689340" h="1789633">
                <a:moveTo>
                  <a:pt x="0" y="0"/>
                </a:moveTo>
                <a:lnTo>
                  <a:pt x="2689340" y="0"/>
                </a:lnTo>
                <a:lnTo>
                  <a:pt x="2689340" y="1789633"/>
                </a:lnTo>
                <a:lnTo>
                  <a:pt x="0" y="1789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9" name="Freeform 9"/>
          <p:cNvSpPr/>
          <p:nvPr/>
        </p:nvSpPr>
        <p:spPr>
          <a:xfrm>
            <a:off x="4738468" y="2480843"/>
            <a:ext cx="2662657" cy="2662657"/>
          </a:xfrm>
          <a:custGeom>
            <a:avLst/>
            <a:gdLst/>
            <a:ahLst/>
            <a:cxnLst/>
            <a:rect l="l" t="t" r="r" b="b"/>
            <a:pathLst>
              <a:path w="2662657" h="2662657">
                <a:moveTo>
                  <a:pt x="0" y="0"/>
                </a:moveTo>
                <a:lnTo>
                  <a:pt x="2662657" y="0"/>
                </a:lnTo>
                <a:lnTo>
                  <a:pt x="2662657" y="2662657"/>
                </a:lnTo>
                <a:lnTo>
                  <a:pt x="0" y="26626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10" name="Freeform 10"/>
          <p:cNvSpPr/>
          <p:nvPr/>
        </p:nvSpPr>
        <p:spPr>
          <a:xfrm>
            <a:off x="4615709" y="6712870"/>
            <a:ext cx="3175694" cy="3175694"/>
          </a:xfrm>
          <a:custGeom>
            <a:avLst/>
            <a:gdLst/>
            <a:ahLst/>
            <a:cxnLst/>
            <a:rect l="l" t="t" r="r" b="b"/>
            <a:pathLst>
              <a:path w="3175694" h="3175694">
                <a:moveTo>
                  <a:pt x="0" y="0"/>
                </a:moveTo>
                <a:lnTo>
                  <a:pt x="3175695" y="0"/>
                </a:lnTo>
                <a:lnTo>
                  <a:pt x="3175695" y="3175695"/>
                </a:lnTo>
                <a:lnTo>
                  <a:pt x="0" y="3175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1" name="TextBox 11"/>
          <p:cNvSpPr txBox="1"/>
          <p:nvPr/>
        </p:nvSpPr>
        <p:spPr>
          <a:xfrm>
            <a:off x="1028700" y="1273777"/>
            <a:ext cx="6762704" cy="1464595"/>
          </a:xfrm>
          <a:prstGeom prst="rect">
            <a:avLst/>
          </a:prstGeom>
        </p:spPr>
        <p:txBody>
          <a:bodyPr lIns="0" tIns="0" rIns="0" bIns="0" rtlCol="0" anchor="t">
            <a:spAutoFit/>
          </a:bodyPr>
          <a:lstStyle/>
          <a:p>
            <a:pPr marL="0" lvl="0" indent="0" algn="l">
              <a:lnSpc>
                <a:spcPts val="11354"/>
              </a:lnSpc>
              <a:spcBef>
                <a:spcPct val="0"/>
              </a:spcBef>
            </a:pPr>
            <a:r>
              <a:rPr lang="en-US" sz="10322">
                <a:solidFill>
                  <a:srgbClr val="05061C"/>
                </a:solidFill>
                <a:latin typeface="Dumondi Condensed"/>
                <a:ea typeface="Dumondi Condensed"/>
                <a:cs typeface="Dumondi Condensed"/>
                <a:sym typeface="Dumondi Condensed"/>
              </a:rPr>
              <a:t>OBJETIVO</a:t>
            </a:r>
          </a:p>
        </p:txBody>
      </p:sp>
      <p:sp>
        <p:nvSpPr>
          <p:cNvPr id="12" name="TextBox 12"/>
          <p:cNvSpPr txBox="1"/>
          <p:nvPr/>
        </p:nvSpPr>
        <p:spPr>
          <a:xfrm>
            <a:off x="8668783" y="1317095"/>
            <a:ext cx="7994030" cy="2883595"/>
          </a:xfrm>
          <a:prstGeom prst="rect">
            <a:avLst/>
          </a:prstGeom>
        </p:spPr>
        <p:txBody>
          <a:bodyPr lIns="0" tIns="0" rIns="0" bIns="0" rtlCol="0" anchor="t">
            <a:spAutoFit/>
          </a:bodyPr>
          <a:lstStyle/>
          <a:p>
            <a:pPr algn="ctr">
              <a:lnSpc>
                <a:spcPts val="4592"/>
              </a:lnSpc>
              <a:spcBef>
                <a:spcPct val="0"/>
              </a:spcBef>
            </a:pPr>
            <a:r>
              <a:rPr lang="en-US" sz="3280" b="1">
                <a:solidFill>
                  <a:srgbClr val="FFFFFF"/>
                </a:solidFill>
                <a:latin typeface="Canva Sans Bold"/>
                <a:ea typeface="Canva Sans Bold"/>
                <a:cs typeface="Canva Sans Bold"/>
                <a:sym typeface="Canva Sans Bold"/>
              </a:rPr>
              <a:t>El objetivo de nuestro proyecto es crear una aplicación móvil interactiva que permita a los usuarios gestionar sus horarios académicos, trabajos de equipo, tareas asignadas.</a:t>
            </a:r>
          </a:p>
        </p:txBody>
      </p:sp>
      <p:sp>
        <p:nvSpPr>
          <p:cNvPr id="13" name="TextBox 13"/>
          <p:cNvSpPr txBox="1"/>
          <p:nvPr/>
        </p:nvSpPr>
        <p:spPr>
          <a:xfrm>
            <a:off x="1028700" y="5248275"/>
            <a:ext cx="6762704" cy="1464595"/>
          </a:xfrm>
          <a:prstGeom prst="rect">
            <a:avLst/>
          </a:prstGeom>
        </p:spPr>
        <p:txBody>
          <a:bodyPr lIns="0" tIns="0" rIns="0" bIns="0" rtlCol="0" anchor="t">
            <a:spAutoFit/>
          </a:bodyPr>
          <a:lstStyle/>
          <a:p>
            <a:pPr marL="0" lvl="0" indent="0" algn="l">
              <a:lnSpc>
                <a:spcPts val="11354"/>
              </a:lnSpc>
              <a:spcBef>
                <a:spcPct val="0"/>
              </a:spcBef>
            </a:pPr>
            <a:r>
              <a:rPr lang="en-US" sz="10322">
                <a:solidFill>
                  <a:srgbClr val="05061C"/>
                </a:solidFill>
                <a:latin typeface="Dumondi Condensed"/>
                <a:ea typeface="Dumondi Condensed"/>
                <a:cs typeface="Dumondi Condensed"/>
                <a:sym typeface="Dumondi Condensed"/>
              </a:rPr>
              <a:t>ALCANCE</a:t>
            </a:r>
          </a:p>
        </p:txBody>
      </p:sp>
      <p:sp>
        <p:nvSpPr>
          <p:cNvPr id="14" name="TextBox 14"/>
          <p:cNvSpPr txBox="1"/>
          <p:nvPr/>
        </p:nvSpPr>
        <p:spPr>
          <a:xfrm>
            <a:off x="8668783" y="4784073"/>
            <a:ext cx="8590517" cy="3396470"/>
          </a:xfrm>
          <a:prstGeom prst="rect">
            <a:avLst/>
          </a:prstGeom>
        </p:spPr>
        <p:txBody>
          <a:bodyPr lIns="0" tIns="0" rIns="0" bIns="0" rtlCol="0" anchor="t">
            <a:spAutoFit/>
          </a:bodyPr>
          <a:lstStyle/>
          <a:p>
            <a:pPr algn="ctr">
              <a:lnSpc>
                <a:spcPts val="3397"/>
              </a:lnSpc>
              <a:spcBef>
                <a:spcPct val="0"/>
              </a:spcBef>
            </a:pPr>
            <a:r>
              <a:rPr lang="en-US" sz="2613" b="1">
                <a:solidFill>
                  <a:srgbClr val="FFFFFF"/>
                </a:solidFill>
                <a:latin typeface="Canva Sans Bold"/>
                <a:ea typeface="Canva Sans Bold"/>
                <a:cs typeface="Canva Sans Bold"/>
                <a:sym typeface="Canva Sans Bold"/>
              </a:rPr>
              <a:t>El alcance de este proyecto se centrará en crear una aplicación móvil en donde los usuarios puedan trabajar en equipo de una forma eficiente con chat, tablas con los porcentajes de trabajos de cada integrante y una interacción más dinámica con los maestros de las asignaturas y su limitación es que dentro de la aplicación no existirá la opción para llamar a tus compañeros de equipo</a:t>
            </a:r>
          </a:p>
        </p:txBody>
      </p:sp>
      <p:sp>
        <p:nvSpPr>
          <p:cNvPr id="15" name="Freeform 15"/>
          <p:cNvSpPr/>
          <p:nvPr/>
        </p:nvSpPr>
        <p:spPr>
          <a:xfrm>
            <a:off x="1928270" y="4200690"/>
            <a:ext cx="1771006" cy="1345964"/>
          </a:xfrm>
          <a:custGeom>
            <a:avLst/>
            <a:gdLst/>
            <a:ahLst/>
            <a:cxnLst/>
            <a:rect l="l" t="t" r="r" b="b"/>
            <a:pathLst>
              <a:path w="1771006" h="1345964">
                <a:moveTo>
                  <a:pt x="0" y="0"/>
                </a:moveTo>
                <a:lnTo>
                  <a:pt x="1771006" y="0"/>
                </a:lnTo>
                <a:lnTo>
                  <a:pt x="1771006" y="1345965"/>
                </a:lnTo>
                <a:lnTo>
                  <a:pt x="0" y="13459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6" name="Freeform 16"/>
          <p:cNvSpPr/>
          <p:nvPr/>
        </p:nvSpPr>
        <p:spPr>
          <a:xfrm rot="-1202859">
            <a:off x="4947306" y="1370812"/>
            <a:ext cx="1089446" cy="1165750"/>
          </a:xfrm>
          <a:custGeom>
            <a:avLst/>
            <a:gdLst/>
            <a:ahLst/>
            <a:cxnLst/>
            <a:rect l="l" t="t" r="r" b="b"/>
            <a:pathLst>
              <a:path w="1089446" h="1165750">
                <a:moveTo>
                  <a:pt x="0" y="0"/>
                </a:moveTo>
                <a:lnTo>
                  <a:pt x="1089446" y="0"/>
                </a:lnTo>
                <a:lnTo>
                  <a:pt x="1089446" y="1165750"/>
                </a:lnTo>
                <a:lnTo>
                  <a:pt x="0" y="11657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5989" y="614085"/>
            <a:ext cx="17853678" cy="9412873"/>
            <a:chOff x="0" y="0"/>
            <a:chExt cx="4702203" cy="2479111"/>
          </a:xfrm>
        </p:grpSpPr>
        <p:sp>
          <p:nvSpPr>
            <p:cNvPr id="3" name="Freeform 3"/>
            <p:cNvSpPr/>
            <p:nvPr/>
          </p:nvSpPr>
          <p:spPr>
            <a:xfrm>
              <a:off x="0" y="0"/>
              <a:ext cx="4702203" cy="2479111"/>
            </a:xfrm>
            <a:custGeom>
              <a:avLst/>
              <a:gdLst/>
              <a:ahLst/>
              <a:cxnLst/>
              <a:rect l="l" t="t" r="r" b="b"/>
              <a:pathLst>
                <a:path w="4702203" h="2479111">
                  <a:moveTo>
                    <a:pt x="6071" y="0"/>
                  </a:moveTo>
                  <a:lnTo>
                    <a:pt x="4696132" y="0"/>
                  </a:lnTo>
                  <a:cubicBezTo>
                    <a:pt x="4697743" y="0"/>
                    <a:pt x="4699287" y="640"/>
                    <a:pt x="4700425" y="1778"/>
                  </a:cubicBezTo>
                  <a:cubicBezTo>
                    <a:pt x="4701564" y="2917"/>
                    <a:pt x="4702203" y="4461"/>
                    <a:pt x="4702203" y="6071"/>
                  </a:cubicBezTo>
                  <a:lnTo>
                    <a:pt x="4702203" y="2473040"/>
                  </a:lnTo>
                  <a:cubicBezTo>
                    <a:pt x="4702203" y="2474650"/>
                    <a:pt x="4701564" y="2476194"/>
                    <a:pt x="4700425" y="2477333"/>
                  </a:cubicBezTo>
                  <a:cubicBezTo>
                    <a:pt x="4699287" y="2478471"/>
                    <a:pt x="4697743" y="2479111"/>
                    <a:pt x="4696132" y="2479111"/>
                  </a:cubicBezTo>
                  <a:lnTo>
                    <a:pt x="6071" y="2479111"/>
                  </a:lnTo>
                  <a:cubicBezTo>
                    <a:pt x="4461" y="2479111"/>
                    <a:pt x="2917" y="2478471"/>
                    <a:pt x="1778" y="2477333"/>
                  </a:cubicBezTo>
                  <a:cubicBezTo>
                    <a:pt x="640" y="2476194"/>
                    <a:pt x="0" y="2474650"/>
                    <a:pt x="0" y="2473040"/>
                  </a:cubicBezTo>
                  <a:lnTo>
                    <a:pt x="0" y="6071"/>
                  </a:lnTo>
                  <a:cubicBezTo>
                    <a:pt x="0" y="4461"/>
                    <a:pt x="640" y="2917"/>
                    <a:pt x="1778" y="1778"/>
                  </a:cubicBezTo>
                  <a:cubicBezTo>
                    <a:pt x="2917" y="640"/>
                    <a:pt x="4461" y="0"/>
                    <a:pt x="6071" y="0"/>
                  </a:cubicBezTo>
                  <a:close/>
                </a:path>
              </a:pathLst>
            </a:custGeom>
            <a:solidFill>
              <a:srgbClr val="05061C"/>
            </a:solidFill>
          </p:spPr>
          <p:txBody>
            <a:bodyPr/>
            <a:lstStyle/>
            <a:p>
              <a:endParaRPr lang="es-MX"/>
            </a:p>
          </p:txBody>
        </p:sp>
        <p:sp>
          <p:nvSpPr>
            <p:cNvPr id="4" name="TextBox 4"/>
            <p:cNvSpPr txBox="1"/>
            <p:nvPr/>
          </p:nvSpPr>
          <p:spPr>
            <a:xfrm>
              <a:off x="0" y="-28575"/>
              <a:ext cx="4702203" cy="2507686"/>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7040343" y="399512"/>
            <a:ext cx="1059324" cy="1258376"/>
          </a:xfrm>
          <a:custGeom>
            <a:avLst/>
            <a:gdLst/>
            <a:ahLst/>
            <a:cxnLst/>
            <a:rect l="l" t="t" r="r" b="b"/>
            <a:pathLst>
              <a:path w="1059324" h="1258376">
                <a:moveTo>
                  <a:pt x="0" y="0"/>
                </a:moveTo>
                <a:lnTo>
                  <a:pt x="1059324" y="0"/>
                </a:lnTo>
                <a:lnTo>
                  <a:pt x="1059324" y="1258376"/>
                </a:lnTo>
                <a:lnTo>
                  <a:pt x="0" y="12583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6" name="Freeform 6"/>
          <p:cNvSpPr/>
          <p:nvPr/>
        </p:nvSpPr>
        <p:spPr>
          <a:xfrm rot="-4817576">
            <a:off x="12083102" y="674148"/>
            <a:ext cx="1250474" cy="1338056"/>
          </a:xfrm>
          <a:custGeom>
            <a:avLst/>
            <a:gdLst/>
            <a:ahLst/>
            <a:cxnLst/>
            <a:rect l="l" t="t" r="r" b="b"/>
            <a:pathLst>
              <a:path w="1250474" h="1338056">
                <a:moveTo>
                  <a:pt x="0" y="0"/>
                </a:moveTo>
                <a:lnTo>
                  <a:pt x="1250475" y="0"/>
                </a:lnTo>
                <a:lnTo>
                  <a:pt x="1250475" y="1338056"/>
                </a:lnTo>
                <a:lnTo>
                  <a:pt x="0" y="13380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7" name="Freeform 7"/>
          <p:cNvSpPr/>
          <p:nvPr/>
        </p:nvSpPr>
        <p:spPr>
          <a:xfrm>
            <a:off x="-339221" y="9492184"/>
            <a:ext cx="1607246" cy="1069549"/>
          </a:xfrm>
          <a:custGeom>
            <a:avLst/>
            <a:gdLst/>
            <a:ahLst/>
            <a:cxnLst/>
            <a:rect l="l" t="t" r="r" b="b"/>
            <a:pathLst>
              <a:path w="1607246" h="1069549">
                <a:moveTo>
                  <a:pt x="0" y="0"/>
                </a:moveTo>
                <a:lnTo>
                  <a:pt x="1607247" y="0"/>
                </a:lnTo>
                <a:lnTo>
                  <a:pt x="1607247" y="1069549"/>
                </a:lnTo>
                <a:lnTo>
                  <a:pt x="0" y="10695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8" name="Freeform 8"/>
          <p:cNvSpPr/>
          <p:nvPr/>
        </p:nvSpPr>
        <p:spPr>
          <a:xfrm>
            <a:off x="667742" y="5320522"/>
            <a:ext cx="5231156" cy="3134564"/>
          </a:xfrm>
          <a:custGeom>
            <a:avLst/>
            <a:gdLst/>
            <a:ahLst/>
            <a:cxnLst/>
            <a:rect l="l" t="t" r="r" b="b"/>
            <a:pathLst>
              <a:path w="5231156" h="3134564">
                <a:moveTo>
                  <a:pt x="0" y="0"/>
                </a:moveTo>
                <a:lnTo>
                  <a:pt x="5231156" y="0"/>
                </a:lnTo>
                <a:lnTo>
                  <a:pt x="5231156" y="3134564"/>
                </a:lnTo>
                <a:lnTo>
                  <a:pt x="0" y="3134564"/>
                </a:lnTo>
                <a:lnTo>
                  <a:pt x="0" y="0"/>
                </a:lnTo>
                <a:close/>
              </a:path>
            </a:pathLst>
          </a:custGeom>
          <a:blipFill>
            <a:blip r:embed="rId8"/>
            <a:stretch>
              <a:fillRect l="-5726" r="-5726"/>
            </a:stretch>
          </a:blipFill>
        </p:spPr>
        <p:txBody>
          <a:bodyPr/>
          <a:lstStyle/>
          <a:p>
            <a:endParaRPr lang="es-MX"/>
          </a:p>
        </p:txBody>
      </p:sp>
      <p:sp>
        <p:nvSpPr>
          <p:cNvPr id="9" name="Freeform 9"/>
          <p:cNvSpPr/>
          <p:nvPr/>
        </p:nvSpPr>
        <p:spPr>
          <a:xfrm>
            <a:off x="6694737" y="5320522"/>
            <a:ext cx="5058297" cy="3134564"/>
          </a:xfrm>
          <a:custGeom>
            <a:avLst/>
            <a:gdLst/>
            <a:ahLst/>
            <a:cxnLst/>
            <a:rect l="l" t="t" r="r" b="b"/>
            <a:pathLst>
              <a:path w="5058297" h="3134564">
                <a:moveTo>
                  <a:pt x="0" y="0"/>
                </a:moveTo>
                <a:lnTo>
                  <a:pt x="5058297" y="0"/>
                </a:lnTo>
                <a:lnTo>
                  <a:pt x="5058297" y="3134564"/>
                </a:lnTo>
                <a:lnTo>
                  <a:pt x="0" y="3134564"/>
                </a:lnTo>
                <a:lnTo>
                  <a:pt x="0" y="0"/>
                </a:lnTo>
                <a:close/>
              </a:path>
            </a:pathLst>
          </a:custGeom>
          <a:blipFill>
            <a:blip r:embed="rId9"/>
            <a:stretch>
              <a:fillRect t="-11243" r="-3764" b="-14179"/>
            </a:stretch>
          </a:blipFill>
        </p:spPr>
        <p:txBody>
          <a:bodyPr/>
          <a:lstStyle/>
          <a:p>
            <a:endParaRPr lang="es-MX"/>
          </a:p>
        </p:txBody>
      </p:sp>
      <p:sp>
        <p:nvSpPr>
          <p:cNvPr id="10" name="Freeform 10"/>
          <p:cNvSpPr/>
          <p:nvPr/>
        </p:nvSpPr>
        <p:spPr>
          <a:xfrm>
            <a:off x="12553134" y="5472313"/>
            <a:ext cx="5077817" cy="2982773"/>
          </a:xfrm>
          <a:custGeom>
            <a:avLst/>
            <a:gdLst/>
            <a:ahLst/>
            <a:cxnLst/>
            <a:rect l="l" t="t" r="r" b="b"/>
            <a:pathLst>
              <a:path w="5077817" h="2982773">
                <a:moveTo>
                  <a:pt x="0" y="0"/>
                </a:moveTo>
                <a:lnTo>
                  <a:pt x="5077817" y="0"/>
                </a:lnTo>
                <a:lnTo>
                  <a:pt x="5077817" y="2982773"/>
                </a:lnTo>
                <a:lnTo>
                  <a:pt x="0" y="2982773"/>
                </a:lnTo>
                <a:lnTo>
                  <a:pt x="0" y="0"/>
                </a:lnTo>
                <a:close/>
              </a:path>
            </a:pathLst>
          </a:custGeom>
          <a:blipFill>
            <a:blip r:embed="rId10"/>
            <a:stretch>
              <a:fillRect l="-2447" r="-2447"/>
            </a:stretch>
          </a:blipFill>
        </p:spPr>
        <p:txBody>
          <a:bodyPr/>
          <a:lstStyle/>
          <a:p>
            <a:endParaRPr lang="es-MX"/>
          </a:p>
        </p:txBody>
      </p:sp>
      <p:sp>
        <p:nvSpPr>
          <p:cNvPr id="11" name="TextBox 11"/>
          <p:cNvSpPr txBox="1"/>
          <p:nvPr/>
        </p:nvSpPr>
        <p:spPr>
          <a:xfrm>
            <a:off x="6534966" y="614085"/>
            <a:ext cx="5218068" cy="2324100"/>
          </a:xfrm>
          <a:prstGeom prst="rect">
            <a:avLst/>
          </a:prstGeom>
        </p:spPr>
        <p:txBody>
          <a:bodyPr lIns="0" tIns="0" rIns="0" bIns="0" rtlCol="0" anchor="t">
            <a:spAutoFit/>
          </a:bodyPr>
          <a:lstStyle/>
          <a:p>
            <a:pPr marL="0" lvl="0" indent="0" algn="l">
              <a:lnSpc>
                <a:spcPts val="18320"/>
              </a:lnSpc>
              <a:spcBef>
                <a:spcPct val="0"/>
              </a:spcBef>
            </a:pPr>
            <a:r>
              <a:rPr lang="en-US" sz="15267" b="1">
                <a:solidFill>
                  <a:srgbClr val="FFFFFF"/>
                </a:solidFill>
                <a:latin typeface="Dumondi Condensed Heavy"/>
                <a:ea typeface="Dumondi Condensed Heavy"/>
                <a:cs typeface="Dumondi Condensed Heavy"/>
                <a:sym typeface="Dumondi Condensed Heavy"/>
              </a:rPr>
              <a:t>usuarios</a:t>
            </a:r>
          </a:p>
        </p:txBody>
      </p:sp>
      <p:sp>
        <p:nvSpPr>
          <p:cNvPr id="12" name="TextBox 12"/>
          <p:cNvSpPr txBox="1"/>
          <p:nvPr/>
        </p:nvSpPr>
        <p:spPr>
          <a:xfrm>
            <a:off x="848221" y="2919135"/>
            <a:ext cx="4870198" cy="1819871"/>
          </a:xfrm>
          <a:prstGeom prst="rect">
            <a:avLst/>
          </a:prstGeom>
        </p:spPr>
        <p:txBody>
          <a:bodyPr lIns="0" tIns="0" rIns="0" bIns="0" rtlCol="0" anchor="t">
            <a:spAutoFit/>
          </a:bodyPr>
          <a:lstStyle/>
          <a:p>
            <a:pPr algn="ctr">
              <a:lnSpc>
                <a:spcPts val="3669"/>
              </a:lnSpc>
              <a:spcBef>
                <a:spcPct val="0"/>
              </a:spcBef>
            </a:pPr>
            <a:r>
              <a:rPr lang="en-US" sz="2822" b="1">
                <a:solidFill>
                  <a:srgbClr val="FFFFFF"/>
                </a:solidFill>
                <a:latin typeface="Canva Sans Bold"/>
                <a:ea typeface="Canva Sans Bold"/>
                <a:cs typeface="Canva Sans Bold"/>
                <a:sym typeface="Canva Sans Bold"/>
              </a:rPr>
              <a:t>Usuarios primarios: Estudiantes de educación media superior en adelante en México</a:t>
            </a:r>
          </a:p>
        </p:txBody>
      </p:sp>
      <p:sp>
        <p:nvSpPr>
          <p:cNvPr id="13" name="TextBox 13"/>
          <p:cNvSpPr txBox="1"/>
          <p:nvPr/>
        </p:nvSpPr>
        <p:spPr>
          <a:xfrm>
            <a:off x="6918208" y="2909610"/>
            <a:ext cx="4509240" cy="1695927"/>
          </a:xfrm>
          <a:prstGeom prst="rect">
            <a:avLst/>
          </a:prstGeom>
        </p:spPr>
        <p:txBody>
          <a:bodyPr lIns="0" tIns="0" rIns="0" bIns="0" rtlCol="0" anchor="t">
            <a:spAutoFit/>
          </a:bodyPr>
          <a:lstStyle/>
          <a:p>
            <a:pPr algn="ctr">
              <a:lnSpc>
                <a:spcPts val="3397"/>
              </a:lnSpc>
              <a:spcBef>
                <a:spcPct val="0"/>
              </a:spcBef>
            </a:pPr>
            <a:r>
              <a:rPr lang="en-US" sz="2613" b="1">
                <a:solidFill>
                  <a:srgbClr val="FFFFFF"/>
                </a:solidFill>
                <a:latin typeface="Canva Sans Bold"/>
                <a:ea typeface="Canva Sans Bold"/>
                <a:cs typeface="Canva Sans Bold"/>
                <a:sym typeface="Canva Sans Bold"/>
              </a:rPr>
              <a:t>Usuarios secundarios: Profesores de educación media superior en adelante en México</a:t>
            </a:r>
          </a:p>
        </p:txBody>
      </p:sp>
      <p:sp>
        <p:nvSpPr>
          <p:cNvPr id="14" name="TextBox 14"/>
          <p:cNvSpPr txBox="1"/>
          <p:nvPr/>
        </p:nvSpPr>
        <p:spPr>
          <a:xfrm>
            <a:off x="12808573" y="2909610"/>
            <a:ext cx="4509240" cy="1695927"/>
          </a:xfrm>
          <a:prstGeom prst="rect">
            <a:avLst/>
          </a:prstGeom>
        </p:spPr>
        <p:txBody>
          <a:bodyPr lIns="0" tIns="0" rIns="0" bIns="0" rtlCol="0" anchor="t">
            <a:spAutoFit/>
          </a:bodyPr>
          <a:lstStyle/>
          <a:p>
            <a:pPr algn="ctr">
              <a:lnSpc>
                <a:spcPts val="3397"/>
              </a:lnSpc>
              <a:spcBef>
                <a:spcPct val="0"/>
              </a:spcBef>
            </a:pPr>
            <a:r>
              <a:rPr lang="en-US" sz="2613" b="1">
                <a:solidFill>
                  <a:srgbClr val="FFFFFF"/>
                </a:solidFill>
                <a:latin typeface="Canva Sans Bold"/>
                <a:ea typeface="Canva Sans Bold"/>
                <a:cs typeface="Canva Sans Bold"/>
                <a:sym typeface="Canva Sans Bold"/>
              </a:rPr>
              <a:t>Usuarios potenciales: Instituciones educativas de educación media superior en adelante en México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061C"/>
        </a:solidFill>
        <a:effectLst/>
      </p:bgPr>
    </p:bg>
    <p:spTree>
      <p:nvGrpSpPr>
        <p:cNvPr id="1" name=""/>
        <p:cNvGrpSpPr/>
        <p:nvPr/>
      </p:nvGrpSpPr>
      <p:grpSpPr>
        <a:xfrm>
          <a:off x="0" y="0"/>
          <a:ext cx="0" cy="0"/>
          <a:chOff x="0" y="0"/>
          <a:chExt cx="0" cy="0"/>
        </a:xfrm>
      </p:grpSpPr>
      <p:sp>
        <p:nvSpPr>
          <p:cNvPr id="2" name="TextBox 2"/>
          <p:cNvSpPr txBox="1"/>
          <p:nvPr/>
        </p:nvSpPr>
        <p:spPr>
          <a:xfrm>
            <a:off x="3886360" y="2288433"/>
            <a:ext cx="10515281" cy="896292"/>
          </a:xfrm>
          <a:prstGeom prst="rect">
            <a:avLst/>
          </a:prstGeom>
        </p:spPr>
        <p:txBody>
          <a:bodyPr lIns="0" tIns="0" rIns="0" bIns="0" rtlCol="0" anchor="t">
            <a:spAutoFit/>
          </a:bodyPr>
          <a:lstStyle/>
          <a:p>
            <a:pPr marL="0" lvl="0" indent="0" algn="ctr">
              <a:lnSpc>
                <a:spcPts val="6572"/>
              </a:lnSpc>
            </a:pPr>
            <a:r>
              <a:rPr lang="en-US" sz="7222" b="1">
                <a:solidFill>
                  <a:srgbClr val="FEFEFE"/>
                </a:solidFill>
                <a:latin typeface="Dumondi Condensed Heavy"/>
                <a:ea typeface="Dumondi Condensed Heavy"/>
                <a:cs typeface="Dumondi Condensed Heavy"/>
                <a:sym typeface="Dumondi Condensed Heavy"/>
              </a:rPr>
              <a:t>PROPUESTA DE VALOR</a:t>
            </a:r>
          </a:p>
        </p:txBody>
      </p:sp>
      <p:sp>
        <p:nvSpPr>
          <p:cNvPr id="3" name="TextBox 3"/>
          <p:cNvSpPr txBox="1"/>
          <p:nvPr/>
        </p:nvSpPr>
        <p:spPr>
          <a:xfrm>
            <a:off x="1885608" y="3365701"/>
            <a:ext cx="14654424" cy="4205253"/>
          </a:xfrm>
          <a:prstGeom prst="rect">
            <a:avLst/>
          </a:prstGeom>
        </p:spPr>
        <p:txBody>
          <a:bodyPr lIns="0" tIns="0" rIns="0" bIns="0" rtlCol="0" anchor="t">
            <a:spAutoFit/>
          </a:bodyPr>
          <a:lstStyle/>
          <a:p>
            <a:pPr marL="0" lvl="0" indent="0" algn="ctr">
              <a:lnSpc>
                <a:spcPts val="4213"/>
              </a:lnSpc>
            </a:pPr>
            <a:r>
              <a:rPr lang="en-US" sz="3168" b="1">
                <a:solidFill>
                  <a:srgbClr val="FEFEFE"/>
                </a:solidFill>
                <a:latin typeface="Canva Sans Bold"/>
                <a:ea typeface="Canva Sans Bold"/>
                <a:cs typeface="Canva Sans Bold"/>
                <a:sym typeface="Canva Sans Bold"/>
              </a:rPr>
              <a:t>Nuestra app es diferente a las demás como Google Classroom o Teams porque es más accesible, te avisa cuando una tarea está por vencer, tiene un chat más eficaz con compañeros y profesores, muestra qué porcentaje lleva hecho cada integrante para evitar conflictos, genera un calendario que se actualiza solo y en general ayuda a organizarse mejor. Básicamente, resuelve problemas antes de que pasen, fomenta la responsabilidad individual y en equipo, facilita mucho la gestión del tiempo en conclusion es ofrecemos mas cosas que las otras aplicaciones.</a:t>
            </a:r>
          </a:p>
        </p:txBody>
      </p:sp>
      <p:sp>
        <p:nvSpPr>
          <p:cNvPr id="4" name="Freeform 4"/>
          <p:cNvSpPr/>
          <p:nvPr/>
        </p:nvSpPr>
        <p:spPr>
          <a:xfrm>
            <a:off x="2833107" y="8297361"/>
            <a:ext cx="2617945" cy="1989639"/>
          </a:xfrm>
          <a:custGeom>
            <a:avLst/>
            <a:gdLst/>
            <a:ahLst/>
            <a:cxnLst/>
            <a:rect l="l" t="t" r="r" b="b"/>
            <a:pathLst>
              <a:path w="2617945" h="1989639">
                <a:moveTo>
                  <a:pt x="0" y="0"/>
                </a:moveTo>
                <a:lnTo>
                  <a:pt x="2617946" y="0"/>
                </a:lnTo>
                <a:lnTo>
                  <a:pt x="2617946"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5" name="Freeform 5"/>
          <p:cNvSpPr/>
          <p:nvPr/>
        </p:nvSpPr>
        <p:spPr>
          <a:xfrm>
            <a:off x="2206304" y="-200615"/>
            <a:ext cx="3244749" cy="2289023"/>
          </a:xfrm>
          <a:custGeom>
            <a:avLst/>
            <a:gdLst/>
            <a:ahLst/>
            <a:cxnLst/>
            <a:rect l="l" t="t" r="r" b="b"/>
            <a:pathLst>
              <a:path w="3244749" h="2289023">
                <a:moveTo>
                  <a:pt x="0" y="0"/>
                </a:moveTo>
                <a:lnTo>
                  <a:pt x="3244749" y="0"/>
                </a:lnTo>
                <a:lnTo>
                  <a:pt x="3244749" y="2289023"/>
                </a:lnTo>
                <a:lnTo>
                  <a:pt x="0" y="2289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6" name="Freeform 6"/>
          <p:cNvSpPr/>
          <p:nvPr/>
        </p:nvSpPr>
        <p:spPr>
          <a:xfrm rot="-3484404">
            <a:off x="16113049" y="-652339"/>
            <a:ext cx="2056723" cy="2893088"/>
          </a:xfrm>
          <a:custGeom>
            <a:avLst/>
            <a:gdLst/>
            <a:ahLst/>
            <a:cxnLst/>
            <a:rect l="l" t="t" r="r" b="b"/>
            <a:pathLst>
              <a:path w="2056723" h="2893088">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7" name="Freeform 7"/>
          <p:cNvSpPr/>
          <p:nvPr/>
        </p:nvSpPr>
        <p:spPr>
          <a:xfrm>
            <a:off x="-141895" y="-133738"/>
            <a:ext cx="1762476" cy="2370078"/>
          </a:xfrm>
          <a:custGeom>
            <a:avLst/>
            <a:gdLst/>
            <a:ahLst/>
            <a:cxnLst/>
            <a:rect l="l" t="t" r="r" b="b"/>
            <a:pathLst>
              <a:path w="1762476" h="2370078">
                <a:moveTo>
                  <a:pt x="0" y="0"/>
                </a:moveTo>
                <a:lnTo>
                  <a:pt x="1762476" y="0"/>
                </a:lnTo>
                <a:lnTo>
                  <a:pt x="1762476" y="2370078"/>
                </a:lnTo>
                <a:lnTo>
                  <a:pt x="0" y="2370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8" name="Freeform 8"/>
          <p:cNvSpPr/>
          <p:nvPr/>
        </p:nvSpPr>
        <p:spPr>
          <a:xfrm rot="6599664">
            <a:off x="5888814" y="-1386482"/>
            <a:ext cx="2604665" cy="3354954"/>
          </a:xfrm>
          <a:custGeom>
            <a:avLst/>
            <a:gdLst/>
            <a:ahLst/>
            <a:cxnLst/>
            <a:rect l="l" t="t" r="r" b="b"/>
            <a:pathLst>
              <a:path w="2604665" h="3354954">
                <a:moveTo>
                  <a:pt x="0" y="0"/>
                </a:moveTo>
                <a:lnTo>
                  <a:pt x="2604665" y="0"/>
                </a:lnTo>
                <a:lnTo>
                  <a:pt x="2604665" y="3354955"/>
                </a:lnTo>
                <a:lnTo>
                  <a:pt x="0" y="33549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9" name="Freeform 9"/>
          <p:cNvSpPr/>
          <p:nvPr/>
        </p:nvSpPr>
        <p:spPr>
          <a:xfrm rot="1035954">
            <a:off x="12915840" y="-1557050"/>
            <a:ext cx="1999490" cy="3425917"/>
          </a:xfrm>
          <a:custGeom>
            <a:avLst/>
            <a:gdLst/>
            <a:ahLst/>
            <a:cxnLst/>
            <a:rect l="l" t="t" r="r" b="b"/>
            <a:pathLst>
              <a:path w="1999490" h="3425917">
                <a:moveTo>
                  <a:pt x="0" y="0"/>
                </a:moveTo>
                <a:lnTo>
                  <a:pt x="1999490" y="0"/>
                </a:lnTo>
                <a:lnTo>
                  <a:pt x="1999490" y="3425917"/>
                </a:lnTo>
                <a:lnTo>
                  <a:pt x="0" y="34259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10" name="Freeform 10"/>
          <p:cNvSpPr/>
          <p:nvPr/>
        </p:nvSpPr>
        <p:spPr>
          <a:xfrm rot="-1791596">
            <a:off x="584944" y="7209817"/>
            <a:ext cx="1784158" cy="3395457"/>
          </a:xfrm>
          <a:custGeom>
            <a:avLst/>
            <a:gdLst/>
            <a:ahLst/>
            <a:cxnLst/>
            <a:rect l="l" t="t" r="r" b="b"/>
            <a:pathLst>
              <a:path w="1784158" h="3395457">
                <a:moveTo>
                  <a:pt x="0" y="0"/>
                </a:moveTo>
                <a:lnTo>
                  <a:pt x="1784159" y="0"/>
                </a:lnTo>
                <a:lnTo>
                  <a:pt x="1784159" y="3395457"/>
                </a:lnTo>
                <a:lnTo>
                  <a:pt x="0" y="33954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11" name="Freeform 11"/>
          <p:cNvSpPr/>
          <p:nvPr/>
        </p:nvSpPr>
        <p:spPr>
          <a:xfrm rot="-767621">
            <a:off x="10150362" y="8548225"/>
            <a:ext cx="1432877" cy="1533234"/>
          </a:xfrm>
          <a:custGeom>
            <a:avLst/>
            <a:gdLst/>
            <a:ahLst/>
            <a:cxnLst/>
            <a:rect l="l" t="t" r="r" b="b"/>
            <a:pathLst>
              <a:path w="1432877" h="1533234">
                <a:moveTo>
                  <a:pt x="0" y="0"/>
                </a:moveTo>
                <a:lnTo>
                  <a:pt x="1432877" y="0"/>
                </a:lnTo>
                <a:lnTo>
                  <a:pt x="1432877" y="1533234"/>
                </a:lnTo>
                <a:lnTo>
                  <a:pt x="0" y="153323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MX"/>
          </a:p>
        </p:txBody>
      </p:sp>
      <p:sp>
        <p:nvSpPr>
          <p:cNvPr id="12" name="Freeform 12"/>
          <p:cNvSpPr/>
          <p:nvPr/>
        </p:nvSpPr>
        <p:spPr>
          <a:xfrm>
            <a:off x="15443815" y="8001312"/>
            <a:ext cx="3936411" cy="2555088"/>
          </a:xfrm>
          <a:custGeom>
            <a:avLst/>
            <a:gdLst/>
            <a:ahLst/>
            <a:cxnLst/>
            <a:rect l="l" t="t" r="r" b="b"/>
            <a:pathLst>
              <a:path w="3936411" h="2555088">
                <a:moveTo>
                  <a:pt x="0" y="0"/>
                </a:moveTo>
                <a:lnTo>
                  <a:pt x="3936410" y="0"/>
                </a:lnTo>
                <a:lnTo>
                  <a:pt x="3936410" y="2555088"/>
                </a:lnTo>
                <a:lnTo>
                  <a:pt x="0" y="255508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MX"/>
          </a:p>
        </p:txBody>
      </p:sp>
      <p:sp>
        <p:nvSpPr>
          <p:cNvPr id="13" name="Freeform 13"/>
          <p:cNvSpPr/>
          <p:nvPr/>
        </p:nvSpPr>
        <p:spPr>
          <a:xfrm>
            <a:off x="9384550" y="-133738"/>
            <a:ext cx="2617945" cy="1989639"/>
          </a:xfrm>
          <a:custGeom>
            <a:avLst/>
            <a:gdLst/>
            <a:ahLst/>
            <a:cxnLst/>
            <a:rect l="l" t="t" r="r" b="b"/>
            <a:pathLst>
              <a:path w="2617945" h="1989639">
                <a:moveTo>
                  <a:pt x="0" y="0"/>
                </a:moveTo>
                <a:lnTo>
                  <a:pt x="2617945" y="0"/>
                </a:lnTo>
                <a:lnTo>
                  <a:pt x="2617945"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4" name="Freeform 14"/>
          <p:cNvSpPr/>
          <p:nvPr/>
        </p:nvSpPr>
        <p:spPr>
          <a:xfrm rot="-1200210">
            <a:off x="12528147" y="8574041"/>
            <a:ext cx="1999490" cy="3425917"/>
          </a:xfrm>
          <a:custGeom>
            <a:avLst/>
            <a:gdLst/>
            <a:ahLst/>
            <a:cxnLst/>
            <a:rect l="l" t="t" r="r" b="b"/>
            <a:pathLst>
              <a:path w="1999490" h="3425917">
                <a:moveTo>
                  <a:pt x="0" y="0"/>
                </a:moveTo>
                <a:lnTo>
                  <a:pt x="1999490" y="0"/>
                </a:lnTo>
                <a:lnTo>
                  <a:pt x="1999490" y="3425918"/>
                </a:lnTo>
                <a:lnTo>
                  <a:pt x="0" y="34259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15" name="Freeform 15"/>
          <p:cNvSpPr/>
          <p:nvPr/>
        </p:nvSpPr>
        <p:spPr>
          <a:xfrm rot="-3484404">
            <a:off x="6584638" y="8192544"/>
            <a:ext cx="2056723" cy="2893088"/>
          </a:xfrm>
          <a:custGeom>
            <a:avLst/>
            <a:gdLst/>
            <a:ahLst/>
            <a:cxnLst/>
            <a:rect l="l" t="t" r="r" b="b"/>
            <a:pathLst>
              <a:path w="2056723" h="2893088">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23439"/>
            <a:ext cx="17547193" cy="11395397"/>
            <a:chOff x="0" y="0"/>
            <a:chExt cx="4621483" cy="3001257"/>
          </a:xfrm>
        </p:grpSpPr>
        <p:sp>
          <p:nvSpPr>
            <p:cNvPr id="3" name="Freeform 3"/>
            <p:cNvSpPr/>
            <p:nvPr/>
          </p:nvSpPr>
          <p:spPr>
            <a:xfrm>
              <a:off x="0" y="0"/>
              <a:ext cx="4621483" cy="3001257"/>
            </a:xfrm>
            <a:custGeom>
              <a:avLst/>
              <a:gdLst/>
              <a:ahLst/>
              <a:cxnLst/>
              <a:rect l="l" t="t" r="r" b="b"/>
              <a:pathLst>
                <a:path w="4621483" h="3001257">
                  <a:moveTo>
                    <a:pt x="12354" y="0"/>
                  </a:moveTo>
                  <a:lnTo>
                    <a:pt x="4609129" y="0"/>
                  </a:lnTo>
                  <a:cubicBezTo>
                    <a:pt x="4615952" y="0"/>
                    <a:pt x="4621483" y="5531"/>
                    <a:pt x="4621483" y="12354"/>
                  </a:cubicBezTo>
                  <a:lnTo>
                    <a:pt x="4621483" y="2988903"/>
                  </a:lnTo>
                  <a:cubicBezTo>
                    <a:pt x="4621483" y="2992179"/>
                    <a:pt x="4620181" y="2995322"/>
                    <a:pt x="4617864" y="2997638"/>
                  </a:cubicBezTo>
                  <a:cubicBezTo>
                    <a:pt x="4615548" y="2999955"/>
                    <a:pt x="4612405" y="3001257"/>
                    <a:pt x="4609129" y="3001257"/>
                  </a:cubicBezTo>
                  <a:lnTo>
                    <a:pt x="12354" y="3001257"/>
                  </a:lnTo>
                  <a:cubicBezTo>
                    <a:pt x="9077" y="3001257"/>
                    <a:pt x="5935" y="2999955"/>
                    <a:pt x="3618" y="2997638"/>
                  </a:cubicBezTo>
                  <a:cubicBezTo>
                    <a:pt x="1302" y="2995322"/>
                    <a:pt x="0" y="2992179"/>
                    <a:pt x="0" y="2988903"/>
                  </a:cubicBezTo>
                  <a:lnTo>
                    <a:pt x="0" y="12354"/>
                  </a:lnTo>
                  <a:cubicBezTo>
                    <a:pt x="0" y="9077"/>
                    <a:pt x="1302" y="5935"/>
                    <a:pt x="3618" y="3618"/>
                  </a:cubicBezTo>
                  <a:cubicBezTo>
                    <a:pt x="5935" y="1302"/>
                    <a:pt x="9077" y="0"/>
                    <a:pt x="12354" y="0"/>
                  </a:cubicBezTo>
                  <a:close/>
                </a:path>
              </a:pathLst>
            </a:custGeom>
            <a:solidFill>
              <a:srgbClr val="05061C"/>
            </a:solidFill>
          </p:spPr>
          <p:txBody>
            <a:bodyPr/>
            <a:lstStyle/>
            <a:p>
              <a:endParaRPr lang="es-MX"/>
            </a:p>
          </p:txBody>
        </p:sp>
        <p:sp>
          <p:nvSpPr>
            <p:cNvPr id="4" name="TextBox 4"/>
            <p:cNvSpPr txBox="1"/>
            <p:nvPr/>
          </p:nvSpPr>
          <p:spPr>
            <a:xfrm>
              <a:off x="0" y="-28575"/>
              <a:ext cx="4621483" cy="3029832"/>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1878139" y="2003127"/>
            <a:ext cx="5946873" cy="7450600"/>
            <a:chOff x="0" y="0"/>
            <a:chExt cx="7929164" cy="9934133"/>
          </a:xfrm>
        </p:grpSpPr>
        <p:grpSp>
          <p:nvGrpSpPr>
            <p:cNvPr id="6" name="Group 6"/>
            <p:cNvGrpSpPr/>
            <p:nvPr/>
          </p:nvGrpSpPr>
          <p:grpSpPr>
            <a:xfrm>
              <a:off x="570687" y="1211217"/>
              <a:ext cx="6437649" cy="6980748"/>
              <a:chOff x="0" y="0"/>
              <a:chExt cx="8019247" cy="8695774"/>
            </a:xfrm>
          </p:grpSpPr>
          <p:sp>
            <p:nvSpPr>
              <p:cNvPr id="7" name="Freeform 7"/>
              <p:cNvSpPr/>
              <p:nvPr/>
            </p:nvSpPr>
            <p:spPr>
              <a:xfrm>
                <a:off x="0" y="0"/>
                <a:ext cx="8019247" cy="8695774"/>
              </a:xfrm>
              <a:custGeom>
                <a:avLst/>
                <a:gdLst/>
                <a:ahLst/>
                <a:cxnLst/>
                <a:rect l="l" t="t" r="r" b="b"/>
                <a:pathLst>
                  <a:path w="8019247" h="8695774">
                    <a:moveTo>
                      <a:pt x="0" y="8255188"/>
                    </a:moveTo>
                    <a:lnTo>
                      <a:pt x="0" y="440586"/>
                    </a:lnTo>
                    <a:cubicBezTo>
                      <a:pt x="0" y="197104"/>
                      <a:pt x="272654" y="0"/>
                      <a:pt x="609463" y="0"/>
                    </a:cubicBezTo>
                    <a:lnTo>
                      <a:pt x="7409784" y="0"/>
                    </a:lnTo>
                    <a:cubicBezTo>
                      <a:pt x="7746592" y="0"/>
                      <a:pt x="8019247" y="198264"/>
                      <a:pt x="8019247" y="440586"/>
                    </a:cubicBezTo>
                    <a:lnTo>
                      <a:pt x="8019247" y="8255188"/>
                    </a:lnTo>
                    <a:cubicBezTo>
                      <a:pt x="8019247" y="8498670"/>
                      <a:pt x="7746592" y="8695774"/>
                      <a:pt x="7409784" y="8695774"/>
                    </a:cubicBezTo>
                    <a:lnTo>
                      <a:pt x="609463" y="8695774"/>
                    </a:lnTo>
                    <a:cubicBezTo>
                      <a:pt x="274258" y="8695774"/>
                      <a:pt x="0" y="8498670"/>
                      <a:pt x="0" y="8255188"/>
                    </a:cubicBezTo>
                    <a:close/>
                  </a:path>
                </a:pathLst>
              </a:custGeom>
              <a:blipFill>
                <a:blip r:embed="rId2"/>
                <a:stretch>
                  <a:fillRect l="-26029" r="-29994"/>
                </a:stretch>
              </a:blipFill>
              <a:ln w="152400" cap="sq">
                <a:solidFill>
                  <a:srgbClr val="A0E0F4"/>
                </a:solidFill>
                <a:prstDash val="solid"/>
                <a:miter/>
              </a:ln>
            </p:spPr>
            <p:txBody>
              <a:bodyPr/>
              <a:lstStyle/>
              <a:p>
                <a:endParaRPr lang="es-MX"/>
              </a:p>
            </p:txBody>
          </p:sp>
        </p:grpSp>
        <p:sp>
          <p:nvSpPr>
            <p:cNvPr id="8" name="Freeform 8"/>
            <p:cNvSpPr/>
            <p:nvPr/>
          </p:nvSpPr>
          <p:spPr>
            <a:xfrm>
              <a:off x="0" y="7251006"/>
              <a:ext cx="1995271" cy="2683127"/>
            </a:xfrm>
            <a:custGeom>
              <a:avLst/>
              <a:gdLst/>
              <a:ahLst/>
              <a:cxnLst/>
              <a:rect l="l" t="t" r="r" b="b"/>
              <a:pathLst>
                <a:path w="1995271" h="2683127">
                  <a:moveTo>
                    <a:pt x="0" y="0"/>
                  </a:moveTo>
                  <a:lnTo>
                    <a:pt x="1995271" y="0"/>
                  </a:lnTo>
                  <a:lnTo>
                    <a:pt x="1995271" y="2683127"/>
                  </a:lnTo>
                  <a:lnTo>
                    <a:pt x="0" y="2683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9" name="Freeform 9"/>
            <p:cNvSpPr/>
            <p:nvPr/>
          </p:nvSpPr>
          <p:spPr>
            <a:xfrm>
              <a:off x="5353058" y="0"/>
              <a:ext cx="2576106" cy="1714281"/>
            </a:xfrm>
            <a:custGeom>
              <a:avLst/>
              <a:gdLst/>
              <a:ahLst/>
              <a:cxnLst/>
              <a:rect l="l" t="t" r="r" b="b"/>
              <a:pathLst>
                <a:path w="2576106" h="1714281">
                  <a:moveTo>
                    <a:pt x="0" y="0"/>
                  </a:moveTo>
                  <a:lnTo>
                    <a:pt x="2576106" y="0"/>
                  </a:lnTo>
                  <a:lnTo>
                    <a:pt x="2576106" y="1714281"/>
                  </a:lnTo>
                  <a:lnTo>
                    <a:pt x="0" y="1714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grpSp>
      <p:sp>
        <p:nvSpPr>
          <p:cNvPr id="10" name="TextBox 10"/>
          <p:cNvSpPr txBox="1"/>
          <p:nvPr/>
        </p:nvSpPr>
        <p:spPr>
          <a:xfrm>
            <a:off x="507592" y="3067641"/>
            <a:ext cx="11715874" cy="6848629"/>
          </a:xfrm>
          <a:prstGeom prst="rect">
            <a:avLst/>
          </a:prstGeom>
        </p:spPr>
        <p:txBody>
          <a:bodyPr lIns="0" tIns="0" rIns="0" bIns="0" rtlCol="0" anchor="t">
            <a:spAutoFit/>
          </a:bodyPr>
          <a:lstStyle/>
          <a:p>
            <a:pPr marL="565431" lvl="1" indent="-282715" algn="l">
              <a:lnSpc>
                <a:spcPts val="3666"/>
              </a:lnSpc>
              <a:buFont typeface="Arial"/>
              <a:buChar char="•"/>
            </a:pPr>
            <a:r>
              <a:rPr lang="en-US" sz="2618">
                <a:solidFill>
                  <a:srgbClr val="FFFFFF"/>
                </a:solidFill>
                <a:latin typeface="Canva Sans"/>
                <a:ea typeface="Canva Sans"/>
                <a:cs typeface="Canva Sans"/>
                <a:sym typeface="Canva Sans"/>
              </a:rPr>
              <a:t>Calendarización (Capacidad de poder asignar a ciertas fechas una entrega de tarea ya sea de forma manual o automática mediante la sincronización).</a:t>
            </a:r>
          </a:p>
          <a:p>
            <a:pPr marL="565431" lvl="1" indent="-282715" algn="l">
              <a:lnSpc>
                <a:spcPts val="3666"/>
              </a:lnSpc>
              <a:buFont typeface="Arial"/>
              <a:buChar char="•"/>
            </a:pPr>
            <a:r>
              <a:rPr lang="en-US" sz="2618">
                <a:solidFill>
                  <a:srgbClr val="FFFFFF"/>
                </a:solidFill>
                <a:latin typeface="Canva Sans"/>
                <a:ea typeface="Canva Sans"/>
                <a:cs typeface="Canva Sans"/>
                <a:sym typeface="Canva Sans"/>
              </a:rPr>
              <a:t>Creación de equipos (Permitir la creación de equipos mediante un vínculo o código permitiendo crear asignaciones simultáneas)</a:t>
            </a:r>
          </a:p>
          <a:p>
            <a:pPr marL="565431" lvl="1" indent="-282715" algn="l">
              <a:lnSpc>
                <a:spcPts val="3666"/>
              </a:lnSpc>
              <a:buFont typeface="Arial"/>
              <a:buChar char="•"/>
            </a:pPr>
            <a:r>
              <a:rPr lang="en-US" sz="2618">
                <a:solidFill>
                  <a:srgbClr val="FFFFFF"/>
                </a:solidFill>
                <a:latin typeface="Canva Sans"/>
                <a:ea typeface="Canva Sans"/>
                <a:cs typeface="Canva Sans"/>
                <a:sym typeface="Canva Sans"/>
              </a:rPr>
              <a:t>Revisión de actividades (Disponibilidad de revisión de los trabajos para la evaluación de estos)</a:t>
            </a:r>
          </a:p>
          <a:p>
            <a:pPr marL="565431" lvl="1" indent="-282715" algn="l">
              <a:lnSpc>
                <a:spcPts val="3666"/>
              </a:lnSpc>
              <a:buFont typeface="Arial"/>
              <a:buChar char="•"/>
            </a:pPr>
            <a:r>
              <a:rPr lang="en-US" sz="2618">
                <a:solidFill>
                  <a:srgbClr val="FFFFFF"/>
                </a:solidFill>
                <a:latin typeface="Canva Sans"/>
                <a:ea typeface="Canva Sans"/>
                <a:cs typeface="Canva Sans"/>
                <a:sym typeface="Canva Sans"/>
              </a:rPr>
              <a:t>Notificaciones (La web tendrá un sistema de notificaciones personalizable o predeterminado)</a:t>
            </a:r>
          </a:p>
          <a:p>
            <a:pPr marL="565431" lvl="1" indent="-282715" algn="l">
              <a:lnSpc>
                <a:spcPts val="3666"/>
              </a:lnSpc>
              <a:buFont typeface="Arial"/>
              <a:buChar char="•"/>
            </a:pPr>
            <a:r>
              <a:rPr lang="en-US" sz="2618">
                <a:solidFill>
                  <a:srgbClr val="FFFFFF"/>
                </a:solidFill>
                <a:latin typeface="Canva Sans"/>
                <a:ea typeface="Canva Sans"/>
                <a:cs typeface="Canva Sans"/>
                <a:sym typeface="Canva Sans"/>
              </a:rPr>
              <a:t>Estadística de calificación (Opción de visualización de calificaciones en cierto trabajas en forma de gráficas)</a:t>
            </a:r>
          </a:p>
          <a:p>
            <a:pPr marL="565431" lvl="1" indent="-282715" algn="l">
              <a:lnSpc>
                <a:spcPts val="3666"/>
              </a:lnSpc>
              <a:buFont typeface="Arial"/>
              <a:buChar char="•"/>
            </a:pPr>
            <a:r>
              <a:rPr lang="en-US" sz="2618">
                <a:solidFill>
                  <a:srgbClr val="FFFFFF"/>
                </a:solidFill>
                <a:latin typeface="Canva Sans"/>
                <a:ea typeface="Canva Sans"/>
                <a:cs typeface="Canva Sans"/>
                <a:sym typeface="Canva Sans"/>
              </a:rPr>
              <a:t>Chat (Disponibilidad de un chat para las asignaciones en equipos)</a:t>
            </a:r>
          </a:p>
          <a:p>
            <a:pPr marL="565431" lvl="1" indent="-282715" algn="l">
              <a:lnSpc>
                <a:spcPts val="3666"/>
              </a:lnSpc>
              <a:buFont typeface="Arial"/>
              <a:buChar char="•"/>
            </a:pPr>
            <a:r>
              <a:rPr lang="en-US" sz="2618">
                <a:solidFill>
                  <a:srgbClr val="FFFFFF"/>
                </a:solidFill>
                <a:latin typeface="Canva Sans"/>
                <a:ea typeface="Canva Sans"/>
                <a:cs typeface="Canva Sans"/>
                <a:sym typeface="Canva Sans"/>
              </a:rPr>
              <a:t>Sincronización (Opción de vincular tu cuenta de alguna plataforma institucional, teams, Classroom,  etc para la calendarización automática de las tareas)</a:t>
            </a:r>
          </a:p>
        </p:txBody>
      </p:sp>
      <p:sp>
        <p:nvSpPr>
          <p:cNvPr id="11" name="TextBox 11"/>
          <p:cNvSpPr txBox="1"/>
          <p:nvPr/>
        </p:nvSpPr>
        <p:spPr>
          <a:xfrm>
            <a:off x="507592" y="558204"/>
            <a:ext cx="8636408" cy="1729778"/>
          </a:xfrm>
          <a:prstGeom prst="rect">
            <a:avLst/>
          </a:prstGeom>
        </p:spPr>
        <p:txBody>
          <a:bodyPr lIns="0" tIns="0" rIns="0" bIns="0" rtlCol="0" anchor="t">
            <a:spAutoFit/>
          </a:bodyPr>
          <a:lstStyle/>
          <a:p>
            <a:pPr marL="0" lvl="0" indent="0" algn="l">
              <a:lnSpc>
                <a:spcPts val="13067"/>
              </a:lnSpc>
            </a:pPr>
            <a:r>
              <a:rPr lang="en-US" sz="12811" b="1">
                <a:solidFill>
                  <a:srgbClr val="FFFFFF"/>
                </a:solidFill>
                <a:latin typeface="Dumondi Condensed Heavy"/>
                <a:ea typeface="Dumondi Condensed Heavy"/>
                <a:cs typeface="Dumondi Condensed Heavy"/>
                <a:sym typeface="Dumondi Condensed Heavy"/>
              </a:rPr>
              <a:t>Requerimientos</a:t>
            </a:r>
          </a:p>
        </p:txBody>
      </p:sp>
      <p:sp>
        <p:nvSpPr>
          <p:cNvPr id="12" name="TextBox 12"/>
          <p:cNvSpPr txBox="1"/>
          <p:nvPr/>
        </p:nvSpPr>
        <p:spPr>
          <a:xfrm>
            <a:off x="507592" y="2126952"/>
            <a:ext cx="8636408" cy="997839"/>
          </a:xfrm>
          <a:prstGeom prst="rect">
            <a:avLst/>
          </a:prstGeom>
        </p:spPr>
        <p:txBody>
          <a:bodyPr lIns="0" tIns="0" rIns="0" bIns="0" rtlCol="0" anchor="t">
            <a:spAutoFit/>
          </a:bodyPr>
          <a:lstStyle/>
          <a:p>
            <a:pPr marL="0" lvl="0" indent="0" algn="l">
              <a:lnSpc>
                <a:spcPts val="7548"/>
              </a:lnSpc>
            </a:pPr>
            <a:r>
              <a:rPr lang="en-US" sz="7400">
                <a:solidFill>
                  <a:srgbClr val="FFFFFF"/>
                </a:solidFill>
                <a:latin typeface="Dumondi Condensed"/>
                <a:ea typeface="Dumondi Condensed"/>
                <a:cs typeface="Dumondi Condensed"/>
                <a:sym typeface="Dumondi Condensed"/>
              </a:rPr>
              <a:t>Funcionales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0"/>
            <a:ext cx="17271014" cy="10287000"/>
            <a:chOff x="0" y="0"/>
            <a:chExt cx="4548744" cy="2709333"/>
          </a:xfrm>
        </p:grpSpPr>
        <p:sp>
          <p:nvSpPr>
            <p:cNvPr id="3" name="Freeform 3"/>
            <p:cNvSpPr/>
            <p:nvPr/>
          </p:nvSpPr>
          <p:spPr>
            <a:xfrm>
              <a:off x="0" y="0"/>
              <a:ext cx="4548744" cy="2709333"/>
            </a:xfrm>
            <a:custGeom>
              <a:avLst/>
              <a:gdLst/>
              <a:ahLst/>
              <a:cxnLst/>
              <a:rect l="l" t="t" r="r" b="b"/>
              <a:pathLst>
                <a:path w="4548744" h="2709333">
                  <a:moveTo>
                    <a:pt x="12551" y="0"/>
                  </a:moveTo>
                  <a:lnTo>
                    <a:pt x="4536193" y="0"/>
                  </a:lnTo>
                  <a:cubicBezTo>
                    <a:pt x="4539522" y="0"/>
                    <a:pt x="4542715" y="1322"/>
                    <a:pt x="4545068" y="3676"/>
                  </a:cubicBezTo>
                  <a:cubicBezTo>
                    <a:pt x="4547422" y="6030"/>
                    <a:pt x="4548744" y="9222"/>
                    <a:pt x="4548744" y="12551"/>
                  </a:cubicBezTo>
                  <a:lnTo>
                    <a:pt x="4548744" y="2696782"/>
                  </a:lnTo>
                  <a:cubicBezTo>
                    <a:pt x="4548744" y="2700111"/>
                    <a:pt x="4547422" y="2703303"/>
                    <a:pt x="4545068" y="2705657"/>
                  </a:cubicBezTo>
                  <a:cubicBezTo>
                    <a:pt x="4542715" y="2708011"/>
                    <a:pt x="4539522" y="2709333"/>
                    <a:pt x="4536193" y="2709333"/>
                  </a:cubicBezTo>
                  <a:lnTo>
                    <a:pt x="12551" y="2709333"/>
                  </a:lnTo>
                  <a:cubicBezTo>
                    <a:pt x="5619" y="2709333"/>
                    <a:pt x="0" y="2703714"/>
                    <a:pt x="0" y="2696782"/>
                  </a:cubicBezTo>
                  <a:lnTo>
                    <a:pt x="0" y="12551"/>
                  </a:lnTo>
                  <a:cubicBezTo>
                    <a:pt x="0" y="9222"/>
                    <a:pt x="1322" y="6030"/>
                    <a:pt x="3676" y="3676"/>
                  </a:cubicBezTo>
                  <a:cubicBezTo>
                    <a:pt x="6030" y="1322"/>
                    <a:pt x="9222" y="0"/>
                    <a:pt x="12551" y="0"/>
                  </a:cubicBezTo>
                  <a:close/>
                </a:path>
              </a:pathLst>
            </a:custGeom>
            <a:solidFill>
              <a:srgbClr val="05061C"/>
            </a:solidFill>
          </p:spPr>
          <p:txBody>
            <a:bodyPr/>
            <a:lstStyle/>
            <a:p>
              <a:endParaRPr lang="es-MX"/>
            </a:p>
          </p:txBody>
        </p:sp>
        <p:sp>
          <p:nvSpPr>
            <p:cNvPr id="4" name="TextBox 4"/>
            <p:cNvSpPr txBox="1"/>
            <p:nvPr/>
          </p:nvSpPr>
          <p:spPr>
            <a:xfrm>
              <a:off x="0" y="-28575"/>
              <a:ext cx="4548744" cy="2737908"/>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10342" y="3384776"/>
            <a:ext cx="4061921" cy="4517933"/>
            <a:chOff x="0" y="0"/>
            <a:chExt cx="8019247" cy="8919528"/>
          </a:xfrm>
        </p:grpSpPr>
        <p:sp>
          <p:nvSpPr>
            <p:cNvPr id="6" name="Freeform 6"/>
            <p:cNvSpPr/>
            <p:nvPr/>
          </p:nvSpPr>
          <p:spPr>
            <a:xfrm>
              <a:off x="0" y="0"/>
              <a:ext cx="8019247" cy="8919528"/>
            </a:xfrm>
            <a:custGeom>
              <a:avLst/>
              <a:gdLst/>
              <a:ahLst/>
              <a:cxnLst/>
              <a:rect l="l" t="t" r="r" b="b"/>
              <a:pathLst>
                <a:path w="8019247" h="8919528">
                  <a:moveTo>
                    <a:pt x="0" y="8467606"/>
                  </a:moveTo>
                  <a:lnTo>
                    <a:pt x="0" y="451923"/>
                  </a:lnTo>
                  <a:cubicBezTo>
                    <a:pt x="0" y="202176"/>
                    <a:pt x="272654" y="0"/>
                    <a:pt x="609463" y="0"/>
                  </a:cubicBezTo>
                  <a:lnTo>
                    <a:pt x="7409784" y="0"/>
                  </a:lnTo>
                  <a:cubicBezTo>
                    <a:pt x="7746592" y="0"/>
                    <a:pt x="8019247" y="203365"/>
                    <a:pt x="8019247" y="451923"/>
                  </a:cubicBezTo>
                  <a:lnTo>
                    <a:pt x="8019247" y="8467606"/>
                  </a:lnTo>
                  <a:cubicBezTo>
                    <a:pt x="8019247" y="8717352"/>
                    <a:pt x="7746592" y="8919528"/>
                    <a:pt x="7409784" y="8919528"/>
                  </a:cubicBezTo>
                  <a:lnTo>
                    <a:pt x="609463" y="8919528"/>
                  </a:lnTo>
                  <a:cubicBezTo>
                    <a:pt x="274258" y="8919528"/>
                    <a:pt x="0" y="8717352"/>
                    <a:pt x="0" y="8467606"/>
                  </a:cubicBezTo>
                  <a:close/>
                </a:path>
              </a:pathLst>
            </a:custGeom>
            <a:blipFill>
              <a:blip r:embed="rId2"/>
              <a:stretch>
                <a:fillRect l="-5613" r="-5613"/>
              </a:stretch>
            </a:blipFill>
            <a:ln w="152400" cap="sq">
              <a:solidFill>
                <a:srgbClr val="A0E0F4"/>
              </a:solidFill>
              <a:prstDash val="solid"/>
              <a:miter/>
            </a:ln>
          </p:spPr>
          <p:txBody>
            <a:bodyPr/>
            <a:lstStyle/>
            <a:p>
              <a:endParaRPr lang="es-MX"/>
            </a:p>
          </p:txBody>
        </p:sp>
      </p:grpSp>
      <p:sp>
        <p:nvSpPr>
          <p:cNvPr id="7" name="TextBox 7"/>
          <p:cNvSpPr txBox="1"/>
          <p:nvPr/>
        </p:nvSpPr>
        <p:spPr>
          <a:xfrm>
            <a:off x="5235542" y="2412606"/>
            <a:ext cx="12770483" cy="7521018"/>
          </a:xfrm>
          <a:prstGeom prst="rect">
            <a:avLst/>
          </a:prstGeom>
        </p:spPr>
        <p:txBody>
          <a:bodyPr lIns="0" tIns="0" rIns="0" bIns="0" rtlCol="0" anchor="t">
            <a:spAutoFit/>
          </a:bodyPr>
          <a:lstStyle/>
          <a:p>
            <a:pPr algn="r">
              <a:lnSpc>
                <a:spcPts val="3355"/>
              </a:lnSpc>
            </a:pPr>
            <a:endParaRPr/>
          </a:p>
          <a:p>
            <a:pPr marL="517499" lvl="1" indent="-258750" algn="r">
              <a:lnSpc>
                <a:spcPts val="3355"/>
              </a:lnSpc>
              <a:buFont typeface="Arial"/>
              <a:buChar char="•"/>
            </a:pPr>
            <a:r>
              <a:rPr lang="en-US" sz="2396">
                <a:solidFill>
                  <a:srgbClr val="FFFFFF"/>
                </a:solidFill>
                <a:latin typeface="Canva Sans"/>
                <a:ea typeface="Canva Sans"/>
                <a:cs typeface="Canva Sans"/>
                <a:sym typeface="Canva Sans"/>
              </a:rPr>
              <a:t>La aplicación debe mostrar las tareas calendarizadas en menos de 2 segundos después de iniciar sesión.</a:t>
            </a:r>
          </a:p>
          <a:p>
            <a:pPr marL="517499" lvl="1" indent="-258750" algn="r">
              <a:lnSpc>
                <a:spcPts val="3355"/>
              </a:lnSpc>
              <a:buFont typeface="Arial"/>
              <a:buChar char="•"/>
            </a:pPr>
            <a:r>
              <a:rPr lang="en-US" sz="2396">
                <a:solidFill>
                  <a:srgbClr val="FFFFFF"/>
                </a:solidFill>
                <a:latin typeface="Canva Sans"/>
                <a:ea typeface="Canva Sans"/>
                <a:cs typeface="Canva Sans"/>
                <a:sym typeface="Canva Sans"/>
              </a:rPr>
              <a:t>El chat debe permitir la comunicación en tiempo real con un retardo máximo de 1 segundo.</a:t>
            </a:r>
          </a:p>
          <a:p>
            <a:pPr marL="517499" lvl="1" indent="-258750" algn="r">
              <a:lnSpc>
                <a:spcPts val="3355"/>
              </a:lnSpc>
              <a:buFont typeface="Arial"/>
              <a:buChar char="•"/>
            </a:pPr>
            <a:r>
              <a:rPr lang="en-US" sz="2396">
                <a:solidFill>
                  <a:srgbClr val="FFFFFF"/>
                </a:solidFill>
                <a:latin typeface="Canva Sans"/>
                <a:ea typeface="Canva Sans"/>
                <a:cs typeface="Canva Sans"/>
                <a:sym typeface="Canva Sans"/>
              </a:rPr>
              <a:t>El sistema debe soportar hasta 500 usuarios conectados de manera simultánea sin degradar el rendimiento.</a:t>
            </a:r>
          </a:p>
          <a:p>
            <a:pPr marL="517499" lvl="1" indent="-258750" algn="r">
              <a:lnSpc>
                <a:spcPts val="3355"/>
              </a:lnSpc>
              <a:buFont typeface="Arial"/>
              <a:buChar char="•"/>
            </a:pPr>
            <a:r>
              <a:rPr lang="en-US" sz="2396">
                <a:solidFill>
                  <a:srgbClr val="FFFFFF"/>
                </a:solidFill>
                <a:latin typeface="Canva Sans"/>
                <a:ea typeface="Canva Sans"/>
                <a:cs typeface="Canva Sans"/>
                <a:sym typeface="Canva Sans"/>
              </a:rPr>
              <a:t>Las cuentas de usuario deben requerir autenticación con correo y contraseña segura.</a:t>
            </a:r>
          </a:p>
          <a:p>
            <a:pPr marL="517499" lvl="1" indent="-258750" algn="r">
              <a:lnSpc>
                <a:spcPts val="3355"/>
              </a:lnSpc>
              <a:buFont typeface="Arial"/>
              <a:buChar char="•"/>
            </a:pPr>
            <a:r>
              <a:rPr lang="en-US" sz="2396">
                <a:solidFill>
                  <a:srgbClr val="FFFFFF"/>
                </a:solidFill>
                <a:latin typeface="Canva Sans"/>
                <a:ea typeface="Canva Sans"/>
                <a:cs typeface="Canva Sans"/>
                <a:sym typeface="Canva Sans"/>
              </a:rPr>
              <a:t>La interfaz debe ser intuitiva y accesible desde dispositivos móviles y de escritorio.</a:t>
            </a:r>
          </a:p>
          <a:p>
            <a:pPr marL="517499" lvl="1" indent="-258750" algn="r">
              <a:lnSpc>
                <a:spcPts val="3355"/>
              </a:lnSpc>
              <a:buFont typeface="Arial"/>
              <a:buChar char="•"/>
            </a:pPr>
            <a:r>
              <a:rPr lang="en-US" sz="2396">
                <a:solidFill>
                  <a:srgbClr val="FFFFFF"/>
                </a:solidFill>
                <a:latin typeface="Canva Sans"/>
                <a:ea typeface="Canva Sans"/>
                <a:cs typeface="Canva Sans"/>
                <a:sym typeface="Canva Sans"/>
              </a:rPr>
              <a:t>Debe seguir lineamientos de accesibilidad (ejemplo: contraste de colores, textos legibles).</a:t>
            </a:r>
          </a:p>
          <a:p>
            <a:pPr marL="517499" lvl="1" indent="-258750" algn="r">
              <a:lnSpc>
                <a:spcPts val="3355"/>
              </a:lnSpc>
              <a:buFont typeface="Arial"/>
              <a:buChar char="•"/>
            </a:pPr>
            <a:r>
              <a:rPr lang="en-US" sz="2396">
                <a:solidFill>
                  <a:srgbClr val="FFFFFF"/>
                </a:solidFill>
                <a:latin typeface="Canva Sans"/>
                <a:ea typeface="Canva Sans"/>
                <a:cs typeface="Canva Sans"/>
                <a:sym typeface="Canva Sans"/>
              </a:rPr>
              <a:t>Debe guardar automáticamente los cambios realizados en las tareas.</a:t>
            </a:r>
          </a:p>
          <a:p>
            <a:pPr marL="517499" lvl="1" indent="-258750" algn="r">
              <a:lnSpc>
                <a:spcPts val="3355"/>
              </a:lnSpc>
              <a:buFont typeface="Arial"/>
              <a:buChar char="•"/>
            </a:pPr>
            <a:r>
              <a:rPr lang="en-US" sz="2396">
                <a:solidFill>
                  <a:srgbClr val="FFFFFF"/>
                </a:solidFill>
                <a:latin typeface="Canva Sans"/>
                <a:ea typeface="Canva Sans"/>
                <a:cs typeface="Canva Sans"/>
                <a:sym typeface="Canva Sans"/>
              </a:rPr>
              <a:t>El código debe estar documentado y permitir futuras actualizaciones sin reestructurar toda la aplicación</a:t>
            </a:r>
          </a:p>
          <a:p>
            <a:pPr marL="517499" lvl="1" indent="-258750" algn="r">
              <a:lnSpc>
                <a:spcPts val="3355"/>
              </a:lnSpc>
              <a:buFont typeface="Arial"/>
              <a:buChar char="•"/>
            </a:pPr>
            <a:r>
              <a:rPr lang="en-US" sz="2396">
                <a:solidFill>
                  <a:srgbClr val="FFFFFF"/>
                </a:solidFill>
                <a:latin typeface="Canva Sans"/>
                <a:ea typeface="Canva Sans"/>
                <a:cs typeface="Canva Sans"/>
                <a:sym typeface="Canva Sans"/>
              </a:rPr>
              <a:t>La aplicación debe funcionar en Android e iOS y encontrarse en las principales tiendas de aplicación (Google Play y App store) </a:t>
            </a:r>
          </a:p>
          <a:p>
            <a:pPr algn="r">
              <a:lnSpc>
                <a:spcPts val="3355"/>
              </a:lnSpc>
            </a:pPr>
            <a:endParaRPr lang="en-US" sz="2396">
              <a:solidFill>
                <a:srgbClr val="FFFFFF"/>
              </a:solidFill>
              <a:latin typeface="Canva Sans"/>
              <a:ea typeface="Canva Sans"/>
              <a:cs typeface="Canva Sans"/>
              <a:sym typeface="Canva Sans"/>
            </a:endParaRPr>
          </a:p>
        </p:txBody>
      </p:sp>
      <p:sp>
        <p:nvSpPr>
          <p:cNvPr id="8" name="Freeform 8"/>
          <p:cNvSpPr/>
          <p:nvPr/>
        </p:nvSpPr>
        <p:spPr>
          <a:xfrm>
            <a:off x="3007497" y="2252931"/>
            <a:ext cx="2529531" cy="1784469"/>
          </a:xfrm>
          <a:custGeom>
            <a:avLst/>
            <a:gdLst/>
            <a:ahLst/>
            <a:cxnLst/>
            <a:rect l="l" t="t" r="r" b="b"/>
            <a:pathLst>
              <a:path w="2529531" h="1784469">
                <a:moveTo>
                  <a:pt x="0" y="0"/>
                </a:moveTo>
                <a:lnTo>
                  <a:pt x="2529531" y="0"/>
                </a:lnTo>
                <a:lnTo>
                  <a:pt x="2529531" y="1784469"/>
                </a:lnTo>
                <a:lnTo>
                  <a:pt x="0" y="17844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9" name="Freeform 9"/>
          <p:cNvSpPr/>
          <p:nvPr/>
        </p:nvSpPr>
        <p:spPr>
          <a:xfrm rot="5690492">
            <a:off x="91083" y="7255642"/>
            <a:ext cx="1209427" cy="1294134"/>
          </a:xfrm>
          <a:custGeom>
            <a:avLst/>
            <a:gdLst/>
            <a:ahLst/>
            <a:cxnLst/>
            <a:rect l="l" t="t" r="r" b="b"/>
            <a:pathLst>
              <a:path w="1209427" h="1294134">
                <a:moveTo>
                  <a:pt x="0" y="0"/>
                </a:moveTo>
                <a:lnTo>
                  <a:pt x="1209427" y="0"/>
                </a:lnTo>
                <a:lnTo>
                  <a:pt x="1209427" y="1294134"/>
                </a:lnTo>
                <a:lnTo>
                  <a:pt x="0" y="1294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0" name="TextBox 10"/>
          <p:cNvSpPr txBox="1"/>
          <p:nvPr/>
        </p:nvSpPr>
        <p:spPr>
          <a:xfrm>
            <a:off x="10048862" y="362204"/>
            <a:ext cx="7957163" cy="1437768"/>
          </a:xfrm>
          <a:prstGeom prst="rect">
            <a:avLst/>
          </a:prstGeom>
        </p:spPr>
        <p:txBody>
          <a:bodyPr lIns="0" tIns="0" rIns="0" bIns="0" rtlCol="0" anchor="t">
            <a:spAutoFit/>
          </a:bodyPr>
          <a:lstStyle/>
          <a:p>
            <a:pPr algn="r">
              <a:lnSpc>
                <a:spcPts val="11067"/>
              </a:lnSpc>
            </a:pPr>
            <a:r>
              <a:rPr lang="en-US" sz="10153" b="1" spc="274">
                <a:solidFill>
                  <a:srgbClr val="FFFFFF"/>
                </a:solidFill>
                <a:latin typeface="Dumondi Condensed Heavy"/>
                <a:ea typeface="Dumondi Condensed Heavy"/>
                <a:cs typeface="Dumondi Condensed Heavy"/>
                <a:sym typeface="Dumondi Condensed Heavy"/>
              </a:rPr>
              <a:t>Requerimientos</a:t>
            </a:r>
          </a:p>
        </p:txBody>
      </p:sp>
      <p:sp>
        <p:nvSpPr>
          <p:cNvPr id="11" name="TextBox 11"/>
          <p:cNvSpPr txBox="1"/>
          <p:nvPr/>
        </p:nvSpPr>
        <p:spPr>
          <a:xfrm>
            <a:off x="11799300" y="1767854"/>
            <a:ext cx="6206725" cy="1046353"/>
          </a:xfrm>
          <a:prstGeom prst="rect">
            <a:avLst/>
          </a:prstGeom>
        </p:spPr>
        <p:txBody>
          <a:bodyPr lIns="0" tIns="0" rIns="0" bIns="0" rtlCol="0" anchor="t">
            <a:spAutoFit/>
          </a:bodyPr>
          <a:lstStyle/>
          <a:p>
            <a:pPr algn="r">
              <a:lnSpc>
                <a:spcPts val="8066"/>
              </a:lnSpc>
            </a:pPr>
            <a:r>
              <a:rPr lang="en-US" sz="7400" spc="199">
                <a:solidFill>
                  <a:srgbClr val="FFFFFF"/>
                </a:solidFill>
                <a:latin typeface="Dumondi Condensed"/>
                <a:ea typeface="Dumondi Condensed"/>
                <a:cs typeface="Dumondi Condensed"/>
                <a:sym typeface="Dumondi Condensed"/>
              </a:rPr>
              <a:t>NO FUNCIONALES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89862" y="-102441"/>
            <a:ext cx="10343464" cy="10757054"/>
            <a:chOff x="0" y="0"/>
            <a:chExt cx="2724205" cy="2833134"/>
          </a:xfrm>
        </p:grpSpPr>
        <p:sp>
          <p:nvSpPr>
            <p:cNvPr id="3" name="Freeform 3"/>
            <p:cNvSpPr/>
            <p:nvPr/>
          </p:nvSpPr>
          <p:spPr>
            <a:xfrm>
              <a:off x="0" y="0"/>
              <a:ext cx="2724205" cy="2833134"/>
            </a:xfrm>
            <a:custGeom>
              <a:avLst/>
              <a:gdLst/>
              <a:ahLst/>
              <a:cxnLst/>
              <a:rect l="l" t="t" r="r" b="b"/>
              <a:pathLst>
                <a:path w="2724205" h="2833134">
                  <a:moveTo>
                    <a:pt x="10479" y="0"/>
                  </a:moveTo>
                  <a:lnTo>
                    <a:pt x="2713726" y="0"/>
                  </a:lnTo>
                  <a:cubicBezTo>
                    <a:pt x="2716505" y="0"/>
                    <a:pt x="2719170" y="1104"/>
                    <a:pt x="2721135" y="3069"/>
                  </a:cubicBezTo>
                  <a:cubicBezTo>
                    <a:pt x="2723101" y="5034"/>
                    <a:pt x="2724205" y="7700"/>
                    <a:pt x="2724205" y="10479"/>
                  </a:cubicBezTo>
                  <a:lnTo>
                    <a:pt x="2724205" y="2822655"/>
                  </a:lnTo>
                  <a:cubicBezTo>
                    <a:pt x="2724205" y="2825434"/>
                    <a:pt x="2723101" y="2828099"/>
                    <a:pt x="2721135" y="2830064"/>
                  </a:cubicBezTo>
                  <a:cubicBezTo>
                    <a:pt x="2719170" y="2832030"/>
                    <a:pt x="2716505" y="2833134"/>
                    <a:pt x="2713726" y="2833134"/>
                  </a:cubicBezTo>
                  <a:lnTo>
                    <a:pt x="10479" y="2833134"/>
                  </a:lnTo>
                  <a:cubicBezTo>
                    <a:pt x="7700" y="2833134"/>
                    <a:pt x="5034" y="2832030"/>
                    <a:pt x="3069" y="2830064"/>
                  </a:cubicBezTo>
                  <a:cubicBezTo>
                    <a:pt x="1104" y="2828099"/>
                    <a:pt x="0" y="2825434"/>
                    <a:pt x="0" y="2822655"/>
                  </a:cubicBezTo>
                  <a:lnTo>
                    <a:pt x="0" y="10479"/>
                  </a:lnTo>
                  <a:cubicBezTo>
                    <a:pt x="0" y="7700"/>
                    <a:pt x="1104" y="5034"/>
                    <a:pt x="3069" y="3069"/>
                  </a:cubicBezTo>
                  <a:cubicBezTo>
                    <a:pt x="5034" y="1104"/>
                    <a:pt x="7700" y="0"/>
                    <a:pt x="10479" y="0"/>
                  </a:cubicBezTo>
                  <a:close/>
                </a:path>
              </a:pathLst>
            </a:custGeom>
            <a:solidFill>
              <a:srgbClr val="05061C"/>
            </a:solidFill>
          </p:spPr>
          <p:txBody>
            <a:bodyPr/>
            <a:lstStyle/>
            <a:p>
              <a:endParaRPr lang="es-MX"/>
            </a:p>
          </p:txBody>
        </p:sp>
        <p:sp>
          <p:nvSpPr>
            <p:cNvPr id="4" name="TextBox 4"/>
            <p:cNvSpPr txBox="1"/>
            <p:nvPr/>
          </p:nvSpPr>
          <p:spPr>
            <a:xfrm>
              <a:off x="0" y="-28575"/>
              <a:ext cx="2724205" cy="2861709"/>
            </a:xfrm>
            <a:prstGeom prst="rect">
              <a:avLst/>
            </a:prstGeom>
          </p:spPr>
          <p:txBody>
            <a:bodyPr lIns="50800" tIns="50800" rIns="50800" bIns="50800" rtlCol="0" anchor="ctr"/>
            <a:lstStyle/>
            <a:p>
              <a:pPr algn="ctr">
                <a:lnSpc>
                  <a:spcPts val="2859"/>
                </a:lnSpc>
              </a:pPr>
              <a:endParaRPr/>
            </a:p>
          </p:txBody>
        </p:sp>
      </p:grpSp>
      <p:sp>
        <p:nvSpPr>
          <p:cNvPr id="5" name="AutoShape 5"/>
          <p:cNvSpPr/>
          <p:nvPr/>
        </p:nvSpPr>
        <p:spPr>
          <a:xfrm>
            <a:off x="9144000" y="2489209"/>
            <a:ext cx="8296936" cy="0"/>
          </a:xfrm>
          <a:prstGeom prst="line">
            <a:avLst/>
          </a:prstGeom>
          <a:ln w="38100" cap="flat">
            <a:solidFill>
              <a:srgbClr val="FFFFFF"/>
            </a:solidFill>
            <a:prstDash val="solid"/>
            <a:headEnd type="none" w="sm" len="sm"/>
            <a:tailEnd type="none" w="sm" len="sm"/>
          </a:ln>
        </p:spPr>
        <p:txBody>
          <a:bodyPr/>
          <a:lstStyle/>
          <a:p>
            <a:endParaRPr lang="es-MX"/>
          </a:p>
        </p:txBody>
      </p:sp>
      <p:sp>
        <p:nvSpPr>
          <p:cNvPr id="6" name="AutoShape 6"/>
          <p:cNvSpPr/>
          <p:nvPr/>
        </p:nvSpPr>
        <p:spPr>
          <a:xfrm>
            <a:off x="9144000" y="3540543"/>
            <a:ext cx="8296936" cy="0"/>
          </a:xfrm>
          <a:prstGeom prst="line">
            <a:avLst/>
          </a:prstGeom>
          <a:ln w="38100" cap="flat">
            <a:solidFill>
              <a:srgbClr val="FFFFFF"/>
            </a:solidFill>
            <a:prstDash val="solid"/>
            <a:headEnd type="none" w="sm" len="sm"/>
            <a:tailEnd type="none" w="sm" len="sm"/>
          </a:ln>
        </p:spPr>
        <p:txBody>
          <a:bodyPr/>
          <a:lstStyle/>
          <a:p>
            <a:endParaRPr lang="es-MX"/>
          </a:p>
        </p:txBody>
      </p:sp>
      <p:sp>
        <p:nvSpPr>
          <p:cNvPr id="7" name="AutoShape 7"/>
          <p:cNvSpPr/>
          <p:nvPr/>
        </p:nvSpPr>
        <p:spPr>
          <a:xfrm>
            <a:off x="9144000" y="4591877"/>
            <a:ext cx="8296936" cy="0"/>
          </a:xfrm>
          <a:prstGeom prst="line">
            <a:avLst/>
          </a:prstGeom>
          <a:ln w="38100" cap="flat">
            <a:solidFill>
              <a:srgbClr val="FFFFFF"/>
            </a:solidFill>
            <a:prstDash val="solid"/>
            <a:headEnd type="none" w="sm" len="sm"/>
            <a:tailEnd type="none" w="sm" len="sm"/>
          </a:ln>
        </p:spPr>
        <p:txBody>
          <a:bodyPr/>
          <a:lstStyle/>
          <a:p>
            <a:endParaRPr lang="es-MX"/>
          </a:p>
        </p:txBody>
      </p:sp>
      <p:sp>
        <p:nvSpPr>
          <p:cNvPr id="8" name="AutoShape 8"/>
          <p:cNvSpPr/>
          <p:nvPr/>
        </p:nvSpPr>
        <p:spPr>
          <a:xfrm>
            <a:off x="9144000" y="5643211"/>
            <a:ext cx="8296936" cy="0"/>
          </a:xfrm>
          <a:prstGeom prst="line">
            <a:avLst/>
          </a:prstGeom>
          <a:ln w="38100" cap="flat">
            <a:solidFill>
              <a:srgbClr val="FFFFFF"/>
            </a:solidFill>
            <a:prstDash val="solid"/>
            <a:headEnd type="none" w="sm" len="sm"/>
            <a:tailEnd type="none" w="sm" len="sm"/>
          </a:ln>
        </p:spPr>
        <p:txBody>
          <a:bodyPr/>
          <a:lstStyle/>
          <a:p>
            <a:endParaRPr lang="es-MX"/>
          </a:p>
        </p:txBody>
      </p:sp>
      <p:sp>
        <p:nvSpPr>
          <p:cNvPr id="9" name="AutoShape 9"/>
          <p:cNvSpPr/>
          <p:nvPr/>
        </p:nvSpPr>
        <p:spPr>
          <a:xfrm>
            <a:off x="9144000" y="6694545"/>
            <a:ext cx="8296936" cy="0"/>
          </a:xfrm>
          <a:prstGeom prst="line">
            <a:avLst/>
          </a:prstGeom>
          <a:ln w="38100" cap="flat">
            <a:solidFill>
              <a:srgbClr val="FFFFFF"/>
            </a:solidFill>
            <a:prstDash val="solid"/>
            <a:headEnd type="none" w="sm" len="sm"/>
            <a:tailEnd type="none" w="sm" len="sm"/>
          </a:ln>
        </p:spPr>
        <p:txBody>
          <a:bodyPr/>
          <a:lstStyle/>
          <a:p>
            <a:endParaRPr lang="es-MX"/>
          </a:p>
        </p:txBody>
      </p:sp>
      <p:sp>
        <p:nvSpPr>
          <p:cNvPr id="10" name="AutoShape 10"/>
          <p:cNvSpPr/>
          <p:nvPr/>
        </p:nvSpPr>
        <p:spPr>
          <a:xfrm flipV="1">
            <a:off x="9144000" y="1437314"/>
            <a:ext cx="8296936" cy="0"/>
          </a:xfrm>
          <a:prstGeom prst="line">
            <a:avLst/>
          </a:prstGeom>
          <a:ln w="38100" cap="flat">
            <a:solidFill>
              <a:srgbClr val="FFFFFF"/>
            </a:solidFill>
            <a:prstDash val="solid"/>
            <a:headEnd type="none" w="sm" len="sm"/>
            <a:tailEnd type="none" w="sm" len="sm"/>
          </a:ln>
        </p:spPr>
        <p:txBody>
          <a:bodyPr/>
          <a:lstStyle/>
          <a:p>
            <a:endParaRPr lang="es-MX"/>
          </a:p>
        </p:txBody>
      </p:sp>
      <p:sp>
        <p:nvSpPr>
          <p:cNvPr id="11" name="TextBox 11"/>
          <p:cNvSpPr txBox="1"/>
          <p:nvPr/>
        </p:nvSpPr>
        <p:spPr>
          <a:xfrm>
            <a:off x="9144000" y="1617032"/>
            <a:ext cx="8667028" cy="597517"/>
          </a:xfrm>
          <a:prstGeom prst="rect">
            <a:avLst/>
          </a:prstGeom>
        </p:spPr>
        <p:txBody>
          <a:bodyPr lIns="0" tIns="0" rIns="0" bIns="0" rtlCol="0" anchor="t">
            <a:spAutoFit/>
          </a:bodyPr>
          <a:lstStyle/>
          <a:p>
            <a:pPr algn="l">
              <a:lnSpc>
                <a:spcPts val="4978"/>
              </a:lnSpc>
              <a:spcBef>
                <a:spcPct val="0"/>
              </a:spcBef>
            </a:pPr>
            <a:r>
              <a:rPr lang="en-US" sz="3556" b="1">
                <a:solidFill>
                  <a:srgbClr val="FFFFFF"/>
                </a:solidFill>
                <a:latin typeface="Canva Sans Bold"/>
                <a:ea typeface="Canva Sans Bold"/>
                <a:cs typeface="Canva Sans Bold"/>
                <a:sym typeface="Canva Sans Bold"/>
              </a:rPr>
              <a:t>01. Calendarización</a:t>
            </a:r>
          </a:p>
        </p:txBody>
      </p:sp>
      <p:sp>
        <p:nvSpPr>
          <p:cNvPr id="12" name="TextBox 12"/>
          <p:cNvSpPr txBox="1"/>
          <p:nvPr/>
        </p:nvSpPr>
        <p:spPr>
          <a:xfrm>
            <a:off x="9144000" y="2661907"/>
            <a:ext cx="8667028" cy="597517"/>
          </a:xfrm>
          <a:prstGeom prst="rect">
            <a:avLst/>
          </a:prstGeom>
        </p:spPr>
        <p:txBody>
          <a:bodyPr lIns="0" tIns="0" rIns="0" bIns="0" rtlCol="0" anchor="t">
            <a:spAutoFit/>
          </a:bodyPr>
          <a:lstStyle/>
          <a:p>
            <a:pPr algn="l">
              <a:lnSpc>
                <a:spcPts val="4978"/>
              </a:lnSpc>
              <a:spcBef>
                <a:spcPct val="0"/>
              </a:spcBef>
            </a:pPr>
            <a:r>
              <a:rPr lang="en-US" sz="3556" b="1">
                <a:solidFill>
                  <a:srgbClr val="FFFFFF"/>
                </a:solidFill>
                <a:latin typeface="Canva Sans Bold"/>
                <a:ea typeface="Canva Sans Bold"/>
                <a:cs typeface="Canva Sans Bold"/>
                <a:sym typeface="Canva Sans Bold"/>
              </a:rPr>
              <a:t>02. Notificaciones</a:t>
            </a:r>
          </a:p>
        </p:txBody>
      </p:sp>
      <p:sp>
        <p:nvSpPr>
          <p:cNvPr id="13" name="TextBox 13"/>
          <p:cNvSpPr txBox="1"/>
          <p:nvPr/>
        </p:nvSpPr>
        <p:spPr>
          <a:xfrm>
            <a:off x="9144000" y="3725925"/>
            <a:ext cx="8667028" cy="597517"/>
          </a:xfrm>
          <a:prstGeom prst="rect">
            <a:avLst/>
          </a:prstGeom>
        </p:spPr>
        <p:txBody>
          <a:bodyPr lIns="0" tIns="0" rIns="0" bIns="0" rtlCol="0" anchor="t">
            <a:spAutoFit/>
          </a:bodyPr>
          <a:lstStyle/>
          <a:p>
            <a:pPr algn="l">
              <a:lnSpc>
                <a:spcPts val="4978"/>
              </a:lnSpc>
              <a:spcBef>
                <a:spcPct val="0"/>
              </a:spcBef>
            </a:pPr>
            <a:r>
              <a:rPr lang="en-US" sz="3556" b="1">
                <a:solidFill>
                  <a:srgbClr val="FFFFFF"/>
                </a:solidFill>
                <a:latin typeface="Canva Sans Bold"/>
                <a:ea typeface="Canva Sans Bold"/>
                <a:cs typeface="Canva Sans Bold"/>
                <a:sym typeface="Canva Sans Bold"/>
              </a:rPr>
              <a:t>03. Revisión de actividades</a:t>
            </a:r>
          </a:p>
        </p:txBody>
      </p:sp>
      <p:sp>
        <p:nvSpPr>
          <p:cNvPr id="14" name="TextBox 14"/>
          <p:cNvSpPr txBox="1"/>
          <p:nvPr/>
        </p:nvSpPr>
        <p:spPr>
          <a:xfrm>
            <a:off x="9144000" y="4774748"/>
            <a:ext cx="8667028" cy="597517"/>
          </a:xfrm>
          <a:prstGeom prst="rect">
            <a:avLst/>
          </a:prstGeom>
        </p:spPr>
        <p:txBody>
          <a:bodyPr lIns="0" tIns="0" rIns="0" bIns="0" rtlCol="0" anchor="t">
            <a:spAutoFit/>
          </a:bodyPr>
          <a:lstStyle/>
          <a:p>
            <a:pPr algn="l">
              <a:lnSpc>
                <a:spcPts val="4978"/>
              </a:lnSpc>
              <a:spcBef>
                <a:spcPct val="0"/>
              </a:spcBef>
            </a:pPr>
            <a:r>
              <a:rPr lang="en-US" sz="3556" b="1">
                <a:solidFill>
                  <a:srgbClr val="FFFFFF"/>
                </a:solidFill>
                <a:latin typeface="Canva Sans Bold"/>
                <a:ea typeface="Canva Sans Bold"/>
                <a:cs typeface="Canva Sans Bold"/>
                <a:sym typeface="Canva Sans Bold"/>
              </a:rPr>
              <a:t>04. Creación de equipos</a:t>
            </a:r>
          </a:p>
        </p:txBody>
      </p:sp>
      <p:sp>
        <p:nvSpPr>
          <p:cNvPr id="15" name="TextBox 15"/>
          <p:cNvSpPr txBox="1"/>
          <p:nvPr/>
        </p:nvSpPr>
        <p:spPr>
          <a:xfrm>
            <a:off x="9144000" y="5826083"/>
            <a:ext cx="8667028" cy="597517"/>
          </a:xfrm>
          <a:prstGeom prst="rect">
            <a:avLst/>
          </a:prstGeom>
        </p:spPr>
        <p:txBody>
          <a:bodyPr lIns="0" tIns="0" rIns="0" bIns="0" rtlCol="0" anchor="t">
            <a:spAutoFit/>
          </a:bodyPr>
          <a:lstStyle/>
          <a:p>
            <a:pPr algn="l">
              <a:lnSpc>
                <a:spcPts val="4978"/>
              </a:lnSpc>
              <a:spcBef>
                <a:spcPct val="0"/>
              </a:spcBef>
            </a:pPr>
            <a:r>
              <a:rPr lang="en-US" sz="3556" b="1">
                <a:solidFill>
                  <a:srgbClr val="FFFFFF"/>
                </a:solidFill>
                <a:latin typeface="Canva Sans Bold"/>
                <a:ea typeface="Canva Sans Bold"/>
                <a:cs typeface="Canva Sans Bold"/>
                <a:sym typeface="Canva Sans Bold"/>
              </a:rPr>
              <a:t>05. Chat</a:t>
            </a:r>
          </a:p>
        </p:txBody>
      </p:sp>
      <p:sp>
        <p:nvSpPr>
          <p:cNvPr id="16" name="AutoShape 16"/>
          <p:cNvSpPr/>
          <p:nvPr/>
        </p:nvSpPr>
        <p:spPr>
          <a:xfrm>
            <a:off x="9144000" y="7798352"/>
            <a:ext cx="8296936" cy="0"/>
          </a:xfrm>
          <a:prstGeom prst="line">
            <a:avLst/>
          </a:prstGeom>
          <a:ln w="38100" cap="flat">
            <a:solidFill>
              <a:srgbClr val="FFFFFF"/>
            </a:solidFill>
            <a:prstDash val="solid"/>
            <a:headEnd type="none" w="sm" len="sm"/>
            <a:tailEnd type="none" w="sm" len="sm"/>
          </a:ln>
        </p:spPr>
        <p:txBody>
          <a:bodyPr/>
          <a:lstStyle/>
          <a:p>
            <a:endParaRPr lang="es-MX"/>
          </a:p>
        </p:txBody>
      </p:sp>
      <p:sp>
        <p:nvSpPr>
          <p:cNvPr id="17" name="AutoShape 17"/>
          <p:cNvSpPr/>
          <p:nvPr/>
        </p:nvSpPr>
        <p:spPr>
          <a:xfrm>
            <a:off x="9144000" y="8849686"/>
            <a:ext cx="8296936" cy="0"/>
          </a:xfrm>
          <a:prstGeom prst="line">
            <a:avLst/>
          </a:prstGeom>
          <a:ln w="38100" cap="flat">
            <a:solidFill>
              <a:srgbClr val="FFFFFF"/>
            </a:solidFill>
            <a:prstDash val="solid"/>
            <a:headEnd type="none" w="sm" len="sm"/>
            <a:tailEnd type="none" w="sm" len="sm"/>
          </a:ln>
        </p:spPr>
        <p:txBody>
          <a:bodyPr/>
          <a:lstStyle/>
          <a:p>
            <a:endParaRPr lang="es-MX"/>
          </a:p>
        </p:txBody>
      </p:sp>
      <p:sp>
        <p:nvSpPr>
          <p:cNvPr id="18" name="TextBox 18"/>
          <p:cNvSpPr txBox="1"/>
          <p:nvPr/>
        </p:nvSpPr>
        <p:spPr>
          <a:xfrm>
            <a:off x="9144000" y="6932400"/>
            <a:ext cx="8667028" cy="597517"/>
          </a:xfrm>
          <a:prstGeom prst="rect">
            <a:avLst/>
          </a:prstGeom>
        </p:spPr>
        <p:txBody>
          <a:bodyPr lIns="0" tIns="0" rIns="0" bIns="0" rtlCol="0" anchor="t">
            <a:spAutoFit/>
          </a:bodyPr>
          <a:lstStyle/>
          <a:p>
            <a:pPr algn="l">
              <a:lnSpc>
                <a:spcPts val="4978"/>
              </a:lnSpc>
              <a:spcBef>
                <a:spcPct val="0"/>
              </a:spcBef>
            </a:pPr>
            <a:r>
              <a:rPr lang="en-US" sz="3556" b="1">
                <a:solidFill>
                  <a:srgbClr val="FFFFFF"/>
                </a:solidFill>
                <a:latin typeface="Canva Sans Bold"/>
                <a:ea typeface="Canva Sans Bold"/>
                <a:cs typeface="Canva Sans Bold"/>
                <a:sym typeface="Canva Sans Bold"/>
              </a:rPr>
              <a:t>06. Sincronización</a:t>
            </a:r>
          </a:p>
        </p:txBody>
      </p:sp>
      <p:sp>
        <p:nvSpPr>
          <p:cNvPr id="19" name="TextBox 19"/>
          <p:cNvSpPr txBox="1"/>
          <p:nvPr/>
        </p:nvSpPr>
        <p:spPr>
          <a:xfrm>
            <a:off x="9144000" y="7981223"/>
            <a:ext cx="8667028" cy="597517"/>
          </a:xfrm>
          <a:prstGeom prst="rect">
            <a:avLst/>
          </a:prstGeom>
        </p:spPr>
        <p:txBody>
          <a:bodyPr lIns="0" tIns="0" rIns="0" bIns="0" rtlCol="0" anchor="t">
            <a:spAutoFit/>
          </a:bodyPr>
          <a:lstStyle/>
          <a:p>
            <a:pPr algn="l">
              <a:lnSpc>
                <a:spcPts val="4978"/>
              </a:lnSpc>
              <a:spcBef>
                <a:spcPct val="0"/>
              </a:spcBef>
            </a:pPr>
            <a:r>
              <a:rPr lang="en-US" sz="3556" b="1">
                <a:solidFill>
                  <a:srgbClr val="FFFFFF"/>
                </a:solidFill>
                <a:latin typeface="Canva Sans Bold"/>
                <a:ea typeface="Canva Sans Bold"/>
                <a:cs typeface="Canva Sans Bold"/>
                <a:sym typeface="Canva Sans Bold"/>
              </a:rPr>
              <a:t>07. Estadísticas de calificación</a:t>
            </a:r>
          </a:p>
        </p:txBody>
      </p:sp>
      <p:sp>
        <p:nvSpPr>
          <p:cNvPr id="20" name="TextBox 20"/>
          <p:cNvSpPr txBox="1"/>
          <p:nvPr/>
        </p:nvSpPr>
        <p:spPr>
          <a:xfrm>
            <a:off x="562318" y="544086"/>
            <a:ext cx="7354896" cy="1522432"/>
          </a:xfrm>
          <a:prstGeom prst="rect">
            <a:avLst/>
          </a:prstGeom>
        </p:spPr>
        <p:txBody>
          <a:bodyPr lIns="0" tIns="0" rIns="0" bIns="0" rtlCol="0" anchor="t">
            <a:spAutoFit/>
          </a:bodyPr>
          <a:lstStyle/>
          <a:p>
            <a:pPr marL="0" lvl="0" indent="0" algn="l">
              <a:lnSpc>
                <a:spcPts val="11767"/>
              </a:lnSpc>
              <a:spcBef>
                <a:spcPct val="0"/>
              </a:spcBef>
            </a:pPr>
            <a:r>
              <a:rPr lang="en-US" sz="10697" b="1">
                <a:solidFill>
                  <a:srgbClr val="05061C"/>
                </a:solidFill>
                <a:latin typeface="Dumondi Condensed Heavy"/>
                <a:ea typeface="Dumondi Condensed Heavy"/>
                <a:cs typeface="Dumondi Condensed Heavy"/>
                <a:sym typeface="Dumondi Condensed Heavy"/>
              </a:rPr>
              <a:t>PRIORIZACIÓN </a:t>
            </a:r>
          </a:p>
        </p:txBody>
      </p:sp>
      <p:sp>
        <p:nvSpPr>
          <p:cNvPr id="21" name="Freeform 21"/>
          <p:cNvSpPr/>
          <p:nvPr/>
        </p:nvSpPr>
        <p:spPr>
          <a:xfrm>
            <a:off x="562318" y="3905952"/>
            <a:ext cx="1693100" cy="2276785"/>
          </a:xfrm>
          <a:custGeom>
            <a:avLst/>
            <a:gdLst/>
            <a:ahLst/>
            <a:cxnLst/>
            <a:rect l="l" t="t" r="r" b="b"/>
            <a:pathLst>
              <a:path w="1693100" h="2276785">
                <a:moveTo>
                  <a:pt x="0" y="0"/>
                </a:moveTo>
                <a:lnTo>
                  <a:pt x="1693100" y="0"/>
                </a:lnTo>
                <a:lnTo>
                  <a:pt x="1693100" y="2276785"/>
                </a:lnTo>
                <a:lnTo>
                  <a:pt x="0" y="2276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22" name="Freeform 22"/>
          <p:cNvSpPr/>
          <p:nvPr/>
        </p:nvSpPr>
        <p:spPr>
          <a:xfrm rot="570556">
            <a:off x="-524005" y="6650052"/>
            <a:ext cx="4235526" cy="2818550"/>
          </a:xfrm>
          <a:custGeom>
            <a:avLst/>
            <a:gdLst/>
            <a:ahLst/>
            <a:cxnLst/>
            <a:rect l="l" t="t" r="r" b="b"/>
            <a:pathLst>
              <a:path w="4235526" h="2818550">
                <a:moveTo>
                  <a:pt x="0" y="0"/>
                </a:moveTo>
                <a:lnTo>
                  <a:pt x="4235527" y="0"/>
                </a:lnTo>
                <a:lnTo>
                  <a:pt x="4235527" y="2818550"/>
                </a:lnTo>
                <a:lnTo>
                  <a:pt x="0" y="2818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23" name="Freeform 23"/>
          <p:cNvSpPr/>
          <p:nvPr/>
        </p:nvSpPr>
        <p:spPr>
          <a:xfrm rot="-4104945">
            <a:off x="4141905" y="3624898"/>
            <a:ext cx="2342995" cy="4458986"/>
          </a:xfrm>
          <a:custGeom>
            <a:avLst/>
            <a:gdLst/>
            <a:ahLst/>
            <a:cxnLst/>
            <a:rect l="l" t="t" r="r" b="b"/>
            <a:pathLst>
              <a:path w="2342995" h="4458986">
                <a:moveTo>
                  <a:pt x="0" y="0"/>
                </a:moveTo>
                <a:lnTo>
                  <a:pt x="2342995" y="0"/>
                </a:lnTo>
                <a:lnTo>
                  <a:pt x="2342995" y="4458986"/>
                </a:lnTo>
                <a:lnTo>
                  <a:pt x="0" y="44589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24" name="Freeform 24"/>
          <p:cNvSpPr/>
          <p:nvPr/>
        </p:nvSpPr>
        <p:spPr>
          <a:xfrm>
            <a:off x="4481395" y="7327065"/>
            <a:ext cx="3808468" cy="2472042"/>
          </a:xfrm>
          <a:custGeom>
            <a:avLst/>
            <a:gdLst/>
            <a:ahLst/>
            <a:cxnLst/>
            <a:rect l="l" t="t" r="r" b="b"/>
            <a:pathLst>
              <a:path w="3808468" h="2472042">
                <a:moveTo>
                  <a:pt x="0" y="0"/>
                </a:moveTo>
                <a:lnTo>
                  <a:pt x="3808467" y="0"/>
                </a:lnTo>
                <a:lnTo>
                  <a:pt x="3808467" y="2472041"/>
                </a:lnTo>
                <a:lnTo>
                  <a:pt x="0" y="24720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25" name="TextBox 25"/>
          <p:cNvSpPr txBox="1"/>
          <p:nvPr/>
        </p:nvSpPr>
        <p:spPr>
          <a:xfrm>
            <a:off x="562318" y="2071735"/>
            <a:ext cx="7900148" cy="1516988"/>
          </a:xfrm>
          <a:prstGeom prst="rect">
            <a:avLst/>
          </a:prstGeom>
        </p:spPr>
        <p:txBody>
          <a:bodyPr lIns="0" tIns="0" rIns="0" bIns="0" rtlCol="0" anchor="t">
            <a:spAutoFit/>
          </a:bodyPr>
          <a:lstStyle/>
          <a:p>
            <a:pPr marL="0" lvl="0" indent="0" algn="l">
              <a:lnSpc>
                <a:spcPts val="11767"/>
              </a:lnSpc>
              <a:spcBef>
                <a:spcPct val="0"/>
              </a:spcBef>
            </a:pPr>
            <a:r>
              <a:rPr lang="en-US" sz="10697">
                <a:solidFill>
                  <a:srgbClr val="05061C"/>
                </a:solidFill>
                <a:latin typeface="Dumondi Condensed"/>
                <a:ea typeface="Dumondi Condensed"/>
                <a:cs typeface="Dumondi Condensed"/>
                <a:sym typeface="Dumondi Condensed"/>
              </a:rPr>
              <a:t>REQUERIMIENTOS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7334" y="4359799"/>
            <a:ext cx="811132" cy="811132"/>
          </a:xfrm>
          <a:custGeom>
            <a:avLst/>
            <a:gdLst/>
            <a:ahLst/>
            <a:cxnLst/>
            <a:rect l="l" t="t" r="r" b="b"/>
            <a:pathLst>
              <a:path w="811132" h="811132">
                <a:moveTo>
                  <a:pt x="0" y="0"/>
                </a:moveTo>
                <a:lnTo>
                  <a:pt x="811132" y="0"/>
                </a:lnTo>
                <a:lnTo>
                  <a:pt x="811132" y="811132"/>
                </a:lnTo>
                <a:lnTo>
                  <a:pt x="0" y="811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a:off x="-559728" y="1028700"/>
            <a:ext cx="2617945" cy="1989639"/>
          </a:xfrm>
          <a:custGeom>
            <a:avLst/>
            <a:gdLst/>
            <a:ahLst/>
            <a:cxnLst/>
            <a:rect l="l" t="t" r="r" b="b"/>
            <a:pathLst>
              <a:path w="2617945" h="1989639">
                <a:moveTo>
                  <a:pt x="0" y="0"/>
                </a:moveTo>
                <a:lnTo>
                  <a:pt x="2617945" y="0"/>
                </a:lnTo>
                <a:lnTo>
                  <a:pt x="2617945" y="1989639"/>
                </a:lnTo>
                <a:lnTo>
                  <a:pt x="0" y="1989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rot="8817732">
            <a:off x="1371614" y="-942196"/>
            <a:ext cx="2056723" cy="2893088"/>
          </a:xfrm>
          <a:custGeom>
            <a:avLst/>
            <a:gdLst/>
            <a:ahLst/>
            <a:cxnLst/>
            <a:rect l="l" t="t" r="r" b="b"/>
            <a:pathLst>
              <a:path w="2056723" h="2893088">
                <a:moveTo>
                  <a:pt x="0" y="0"/>
                </a:moveTo>
                <a:lnTo>
                  <a:pt x="2056723" y="0"/>
                </a:lnTo>
                <a:lnTo>
                  <a:pt x="2056723"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5" name="Freeform 5"/>
          <p:cNvSpPr/>
          <p:nvPr/>
        </p:nvSpPr>
        <p:spPr>
          <a:xfrm>
            <a:off x="4801173" y="1274087"/>
            <a:ext cx="2137056" cy="2555175"/>
          </a:xfrm>
          <a:custGeom>
            <a:avLst/>
            <a:gdLst/>
            <a:ahLst/>
            <a:cxnLst/>
            <a:rect l="l" t="t" r="r" b="b"/>
            <a:pathLst>
              <a:path w="2137056" h="2555175">
                <a:moveTo>
                  <a:pt x="0" y="0"/>
                </a:moveTo>
                <a:lnTo>
                  <a:pt x="2137055" y="0"/>
                </a:lnTo>
                <a:lnTo>
                  <a:pt x="2137055" y="2555175"/>
                </a:lnTo>
                <a:lnTo>
                  <a:pt x="0" y="25551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grpSp>
        <p:nvGrpSpPr>
          <p:cNvPr id="6" name="Group 6"/>
          <p:cNvGrpSpPr/>
          <p:nvPr/>
        </p:nvGrpSpPr>
        <p:grpSpPr>
          <a:xfrm>
            <a:off x="10921445" y="504348"/>
            <a:ext cx="3258628" cy="1135772"/>
            <a:chOff x="0" y="0"/>
            <a:chExt cx="1685178" cy="587357"/>
          </a:xfrm>
        </p:grpSpPr>
        <p:sp>
          <p:nvSpPr>
            <p:cNvPr id="7" name="Freeform 7"/>
            <p:cNvSpPr/>
            <p:nvPr/>
          </p:nvSpPr>
          <p:spPr>
            <a:xfrm>
              <a:off x="0" y="0"/>
              <a:ext cx="1685178" cy="587357"/>
            </a:xfrm>
            <a:custGeom>
              <a:avLst/>
              <a:gdLst/>
              <a:ahLst/>
              <a:cxnLst/>
              <a:rect l="l" t="t" r="r" b="b"/>
              <a:pathLst>
                <a:path w="1685178" h="587357">
                  <a:moveTo>
                    <a:pt x="842589" y="0"/>
                  </a:moveTo>
                  <a:cubicBezTo>
                    <a:pt x="377240" y="0"/>
                    <a:pt x="0" y="131484"/>
                    <a:pt x="0" y="293678"/>
                  </a:cubicBezTo>
                  <a:cubicBezTo>
                    <a:pt x="0" y="455873"/>
                    <a:pt x="377240" y="587357"/>
                    <a:pt x="842589" y="587357"/>
                  </a:cubicBezTo>
                  <a:cubicBezTo>
                    <a:pt x="1307938" y="587357"/>
                    <a:pt x="1685178" y="455873"/>
                    <a:pt x="1685178" y="293678"/>
                  </a:cubicBezTo>
                  <a:cubicBezTo>
                    <a:pt x="1685178" y="131484"/>
                    <a:pt x="1307938" y="0"/>
                    <a:pt x="842589" y="0"/>
                  </a:cubicBezTo>
                  <a:lnTo>
                    <a:pt x="842589" y="0"/>
                  </a:lnTo>
                  <a:close/>
                </a:path>
              </a:pathLst>
            </a:custGeom>
            <a:solidFill>
              <a:srgbClr val="FFFFFF"/>
            </a:solidFill>
            <a:ln w="57150" cap="rnd">
              <a:solidFill>
                <a:srgbClr val="A0E0F4"/>
              </a:solidFill>
              <a:prstDash val="solid"/>
              <a:round/>
            </a:ln>
          </p:spPr>
          <p:txBody>
            <a:bodyPr/>
            <a:lstStyle/>
            <a:p>
              <a:endParaRPr lang="es-MX"/>
            </a:p>
          </p:txBody>
        </p:sp>
        <p:sp>
          <p:nvSpPr>
            <p:cNvPr id="8" name="TextBox 8"/>
            <p:cNvSpPr txBox="1"/>
            <p:nvPr/>
          </p:nvSpPr>
          <p:spPr>
            <a:xfrm>
              <a:off x="157985" y="36015"/>
              <a:ext cx="1369207" cy="496278"/>
            </a:xfrm>
            <a:prstGeom prst="rect">
              <a:avLst/>
            </a:prstGeom>
          </p:spPr>
          <p:txBody>
            <a:bodyPr lIns="50800" tIns="50800" rIns="50800" bIns="50800" rtlCol="0" anchor="ctr"/>
            <a:lstStyle/>
            <a:p>
              <a:pPr algn="ctr">
                <a:lnSpc>
                  <a:spcPts val="3249"/>
                </a:lnSpc>
              </a:pPr>
              <a:r>
                <a:rPr lang="en-US" sz="2499">
                  <a:solidFill>
                    <a:srgbClr val="000000"/>
                  </a:solidFill>
                  <a:latin typeface="Dumondi Condensed"/>
                  <a:ea typeface="Dumondi Condensed"/>
                  <a:cs typeface="Dumondi Condensed"/>
                  <a:sym typeface="Dumondi Condensed"/>
                </a:rPr>
                <a:t>Calendarización de tareas</a:t>
              </a:r>
            </a:p>
          </p:txBody>
        </p:sp>
      </p:grpSp>
      <p:grpSp>
        <p:nvGrpSpPr>
          <p:cNvPr id="9" name="Group 9"/>
          <p:cNvGrpSpPr/>
          <p:nvPr/>
        </p:nvGrpSpPr>
        <p:grpSpPr>
          <a:xfrm>
            <a:off x="10921445" y="1882862"/>
            <a:ext cx="3258628" cy="1135772"/>
            <a:chOff x="0" y="0"/>
            <a:chExt cx="1685178" cy="587357"/>
          </a:xfrm>
        </p:grpSpPr>
        <p:sp>
          <p:nvSpPr>
            <p:cNvPr id="10" name="Freeform 10"/>
            <p:cNvSpPr/>
            <p:nvPr/>
          </p:nvSpPr>
          <p:spPr>
            <a:xfrm>
              <a:off x="0" y="0"/>
              <a:ext cx="1685178" cy="587357"/>
            </a:xfrm>
            <a:custGeom>
              <a:avLst/>
              <a:gdLst/>
              <a:ahLst/>
              <a:cxnLst/>
              <a:rect l="l" t="t" r="r" b="b"/>
              <a:pathLst>
                <a:path w="1685178" h="587357">
                  <a:moveTo>
                    <a:pt x="842589" y="0"/>
                  </a:moveTo>
                  <a:cubicBezTo>
                    <a:pt x="377240" y="0"/>
                    <a:pt x="0" y="131484"/>
                    <a:pt x="0" y="293678"/>
                  </a:cubicBezTo>
                  <a:cubicBezTo>
                    <a:pt x="0" y="455873"/>
                    <a:pt x="377240" y="587357"/>
                    <a:pt x="842589" y="587357"/>
                  </a:cubicBezTo>
                  <a:cubicBezTo>
                    <a:pt x="1307938" y="587357"/>
                    <a:pt x="1685178" y="455873"/>
                    <a:pt x="1685178" y="293678"/>
                  </a:cubicBezTo>
                  <a:cubicBezTo>
                    <a:pt x="1685178" y="131484"/>
                    <a:pt x="1307938" y="0"/>
                    <a:pt x="842589" y="0"/>
                  </a:cubicBezTo>
                  <a:lnTo>
                    <a:pt x="842589" y="0"/>
                  </a:lnTo>
                  <a:close/>
                </a:path>
              </a:pathLst>
            </a:custGeom>
            <a:solidFill>
              <a:srgbClr val="FFFFFF"/>
            </a:solidFill>
            <a:ln w="57150" cap="rnd">
              <a:solidFill>
                <a:srgbClr val="A0E0F4"/>
              </a:solidFill>
              <a:prstDash val="solid"/>
              <a:round/>
            </a:ln>
          </p:spPr>
          <p:txBody>
            <a:bodyPr/>
            <a:lstStyle/>
            <a:p>
              <a:endParaRPr lang="es-MX"/>
            </a:p>
          </p:txBody>
        </p:sp>
        <p:sp>
          <p:nvSpPr>
            <p:cNvPr id="11" name="TextBox 11"/>
            <p:cNvSpPr txBox="1"/>
            <p:nvPr/>
          </p:nvSpPr>
          <p:spPr>
            <a:xfrm>
              <a:off x="157985" y="36015"/>
              <a:ext cx="1369207" cy="496278"/>
            </a:xfrm>
            <a:prstGeom prst="rect">
              <a:avLst/>
            </a:prstGeom>
          </p:spPr>
          <p:txBody>
            <a:bodyPr lIns="50800" tIns="50800" rIns="50800" bIns="50800" rtlCol="0" anchor="ctr"/>
            <a:lstStyle/>
            <a:p>
              <a:pPr algn="ctr">
                <a:lnSpc>
                  <a:spcPts val="3249"/>
                </a:lnSpc>
              </a:pPr>
              <a:r>
                <a:rPr lang="en-US" sz="2499">
                  <a:solidFill>
                    <a:srgbClr val="000000"/>
                  </a:solidFill>
                  <a:latin typeface="Dumondi Condensed"/>
                  <a:ea typeface="Dumondi Condensed"/>
                  <a:cs typeface="Dumondi Condensed"/>
                  <a:sym typeface="Dumondi Condensed"/>
                </a:rPr>
                <a:t>Notificaciones</a:t>
              </a:r>
            </a:p>
          </p:txBody>
        </p:sp>
      </p:grpSp>
      <p:grpSp>
        <p:nvGrpSpPr>
          <p:cNvPr id="12" name="Group 12"/>
          <p:cNvGrpSpPr/>
          <p:nvPr/>
        </p:nvGrpSpPr>
        <p:grpSpPr>
          <a:xfrm>
            <a:off x="10921445" y="3261376"/>
            <a:ext cx="3258628" cy="1135772"/>
            <a:chOff x="0" y="0"/>
            <a:chExt cx="1685178" cy="587357"/>
          </a:xfrm>
        </p:grpSpPr>
        <p:sp>
          <p:nvSpPr>
            <p:cNvPr id="13" name="Freeform 13"/>
            <p:cNvSpPr/>
            <p:nvPr/>
          </p:nvSpPr>
          <p:spPr>
            <a:xfrm>
              <a:off x="0" y="0"/>
              <a:ext cx="1685178" cy="587357"/>
            </a:xfrm>
            <a:custGeom>
              <a:avLst/>
              <a:gdLst/>
              <a:ahLst/>
              <a:cxnLst/>
              <a:rect l="l" t="t" r="r" b="b"/>
              <a:pathLst>
                <a:path w="1685178" h="587357">
                  <a:moveTo>
                    <a:pt x="842589" y="0"/>
                  </a:moveTo>
                  <a:cubicBezTo>
                    <a:pt x="377240" y="0"/>
                    <a:pt x="0" y="131484"/>
                    <a:pt x="0" y="293678"/>
                  </a:cubicBezTo>
                  <a:cubicBezTo>
                    <a:pt x="0" y="455873"/>
                    <a:pt x="377240" y="587357"/>
                    <a:pt x="842589" y="587357"/>
                  </a:cubicBezTo>
                  <a:cubicBezTo>
                    <a:pt x="1307938" y="587357"/>
                    <a:pt x="1685178" y="455873"/>
                    <a:pt x="1685178" y="293678"/>
                  </a:cubicBezTo>
                  <a:cubicBezTo>
                    <a:pt x="1685178" y="131484"/>
                    <a:pt x="1307938" y="0"/>
                    <a:pt x="842589" y="0"/>
                  </a:cubicBezTo>
                  <a:lnTo>
                    <a:pt x="842589" y="0"/>
                  </a:lnTo>
                  <a:close/>
                </a:path>
              </a:pathLst>
            </a:custGeom>
            <a:solidFill>
              <a:srgbClr val="FFFFFF"/>
            </a:solidFill>
            <a:ln w="57150" cap="rnd">
              <a:solidFill>
                <a:srgbClr val="A0E0F4"/>
              </a:solidFill>
              <a:prstDash val="solid"/>
              <a:round/>
            </a:ln>
          </p:spPr>
          <p:txBody>
            <a:bodyPr/>
            <a:lstStyle/>
            <a:p>
              <a:endParaRPr lang="es-MX"/>
            </a:p>
          </p:txBody>
        </p:sp>
        <p:sp>
          <p:nvSpPr>
            <p:cNvPr id="14" name="TextBox 14"/>
            <p:cNvSpPr txBox="1"/>
            <p:nvPr/>
          </p:nvSpPr>
          <p:spPr>
            <a:xfrm>
              <a:off x="157985" y="36015"/>
              <a:ext cx="1369207" cy="496278"/>
            </a:xfrm>
            <a:prstGeom prst="rect">
              <a:avLst/>
            </a:prstGeom>
          </p:spPr>
          <p:txBody>
            <a:bodyPr lIns="50800" tIns="50800" rIns="50800" bIns="50800" rtlCol="0" anchor="ctr"/>
            <a:lstStyle/>
            <a:p>
              <a:pPr algn="ctr">
                <a:lnSpc>
                  <a:spcPts val="3249"/>
                </a:lnSpc>
              </a:pPr>
              <a:r>
                <a:rPr lang="en-US" sz="2499">
                  <a:solidFill>
                    <a:srgbClr val="000000"/>
                  </a:solidFill>
                  <a:latin typeface="Dumondi Condensed"/>
                  <a:ea typeface="Dumondi Condensed"/>
                  <a:cs typeface="Dumondi Condensed"/>
                  <a:sym typeface="Dumondi Condensed"/>
                </a:rPr>
                <a:t>Revisión de tareas</a:t>
              </a:r>
            </a:p>
          </p:txBody>
        </p:sp>
      </p:grpSp>
      <p:grpSp>
        <p:nvGrpSpPr>
          <p:cNvPr id="15" name="Group 15"/>
          <p:cNvGrpSpPr/>
          <p:nvPr/>
        </p:nvGrpSpPr>
        <p:grpSpPr>
          <a:xfrm>
            <a:off x="10921445" y="4639891"/>
            <a:ext cx="3258628" cy="1135772"/>
            <a:chOff x="0" y="0"/>
            <a:chExt cx="1685178" cy="587357"/>
          </a:xfrm>
        </p:grpSpPr>
        <p:sp>
          <p:nvSpPr>
            <p:cNvPr id="16" name="Freeform 16"/>
            <p:cNvSpPr/>
            <p:nvPr/>
          </p:nvSpPr>
          <p:spPr>
            <a:xfrm>
              <a:off x="0" y="0"/>
              <a:ext cx="1685178" cy="587357"/>
            </a:xfrm>
            <a:custGeom>
              <a:avLst/>
              <a:gdLst/>
              <a:ahLst/>
              <a:cxnLst/>
              <a:rect l="l" t="t" r="r" b="b"/>
              <a:pathLst>
                <a:path w="1685178" h="587357">
                  <a:moveTo>
                    <a:pt x="842589" y="0"/>
                  </a:moveTo>
                  <a:cubicBezTo>
                    <a:pt x="377240" y="0"/>
                    <a:pt x="0" y="131484"/>
                    <a:pt x="0" y="293678"/>
                  </a:cubicBezTo>
                  <a:cubicBezTo>
                    <a:pt x="0" y="455873"/>
                    <a:pt x="377240" y="587357"/>
                    <a:pt x="842589" y="587357"/>
                  </a:cubicBezTo>
                  <a:cubicBezTo>
                    <a:pt x="1307938" y="587357"/>
                    <a:pt x="1685178" y="455873"/>
                    <a:pt x="1685178" y="293678"/>
                  </a:cubicBezTo>
                  <a:cubicBezTo>
                    <a:pt x="1685178" y="131484"/>
                    <a:pt x="1307938" y="0"/>
                    <a:pt x="842589" y="0"/>
                  </a:cubicBezTo>
                  <a:lnTo>
                    <a:pt x="842589" y="0"/>
                  </a:lnTo>
                  <a:close/>
                </a:path>
              </a:pathLst>
            </a:custGeom>
            <a:solidFill>
              <a:srgbClr val="FFFFFF"/>
            </a:solidFill>
            <a:ln w="57150" cap="rnd">
              <a:solidFill>
                <a:srgbClr val="A0E0F4"/>
              </a:solidFill>
              <a:prstDash val="solid"/>
              <a:round/>
            </a:ln>
          </p:spPr>
          <p:txBody>
            <a:bodyPr/>
            <a:lstStyle/>
            <a:p>
              <a:endParaRPr lang="es-MX"/>
            </a:p>
          </p:txBody>
        </p:sp>
        <p:sp>
          <p:nvSpPr>
            <p:cNvPr id="17" name="TextBox 17"/>
            <p:cNvSpPr txBox="1"/>
            <p:nvPr/>
          </p:nvSpPr>
          <p:spPr>
            <a:xfrm>
              <a:off x="157985" y="36015"/>
              <a:ext cx="1369207" cy="496278"/>
            </a:xfrm>
            <a:prstGeom prst="rect">
              <a:avLst/>
            </a:prstGeom>
          </p:spPr>
          <p:txBody>
            <a:bodyPr lIns="50800" tIns="50800" rIns="50800" bIns="50800" rtlCol="0" anchor="ctr"/>
            <a:lstStyle/>
            <a:p>
              <a:pPr algn="ctr">
                <a:lnSpc>
                  <a:spcPts val="3249"/>
                </a:lnSpc>
              </a:pPr>
              <a:r>
                <a:rPr lang="en-US" sz="2499">
                  <a:solidFill>
                    <a:srgbClr val="000000"/>
                  </a:solidFill>
                  <a:latin typeface="Dumondi Condensed"/>
                  <a:ea typeface="Dumondi Condensed"/>
                  <a:cs typeface="Dumondi Condensed"/>
                  <a:sym typeface="Dumondi Condensed"/>
                </a:rPr>
                <a:t>Creación de equipos</a:t>
              </a:r>
            </a:p>
          </p:txBody>
        </p:sp>
      </p:grpSp>
      <p:grpSp>
        <p:nvGrpSpPr>
          <p:cNvPr id="18" name="Group 18"/>
          <p:cNvGrpSpPr/>
          <p:nvPr/>
        </p:nvGrpSpPr>
        <p:grpSpPr>
          <a:xfrm>
            <a:off x="10921445" y="6018405"/>
            <a:ext cx="3258628" cy="1135772"/>
            <a:chOff x="0" y="0"/>
            <a:chExt cx="1685178" cy="587357"/>
          </a:xfrm>
        </p:grpSpPr>
        <p:sp>
          <p:nvSpPr>
            <p:cNvPr id="19" name="Freeform 19"/>
            <p:cNvSpPr/>
            <p:nvPr/>
          </p:nvSpPr>
          <p:spPr>
            <a:xfrm>
              <a:off x="0" y="0"/>
              <a:ext cx="1685178" cy="587357"/>
            </a:xfrm>
            <a:custGeom>
              <a:avLst/>
              <a:gdLst/>
              <a:ahLst/>
              <a:cxnLst/>
              <a:rect l="l" t="t" r="r" b="b"/>
              <a:pathLst>
                <a:path w="1685178" h="587357">
                  <a:moveTo>
                    <a:pt x="842589" y="0"/>
                  </a:moveTo>
                  <a:cubicBezTo>
                    <a:pt x="377240" y="0"/>
                    <a:pt x="0" y="131484"/>
                    <a:pt x="0" y="293678"/>
                  </a:cubicBezTo>
                  <a:cubicBezTo>
                    <a:pt x="0" y="455873"/>
                    <a:pt x="377240" y="587357"/>
                    <a:pt x="842589" y="587357"/>
                  </a:cubicBezTo>
                  <a:cubicBezTo>
                    <a:pt x="1307938" y="587357"/>
                    <a:pt x="1685178" y="455873"/>
                    <a:pt x="1685178" y="293678"/>
                  </a:cubicBezTo>
                  <a:cubicBezTo>
                    <a:pt x="1685178" y="131484"/>
                    <a:pt x="1307938" y="0"/>
                    <a:pt x="842589" y="0"/>
                  </a:cubicBezTo>
                  <a:lnTo>
                    <a:pt x="842589" y="0"/>
                  </a:lnTo>
                  <a:close/>
                </a:path>
              </a:pathLst>
            </a:custGeom>
            <a:solidFill>
              <a:srgbClr val="FFFFFF"/>
            </a:solidFill>
            <a:ln w="57150" cap="rnd">
              <a:solidFill>
                <a:srgbClr val="A0E0F4"/>
              </a:solidFill>
              <a:prstDash val="solid"/>
              <a:round/>
            </a:ln>
          </p:spPr>
          <p:txBody>
            <a:bodyPr/>
            <a:lstStyle/>
            <a:p>
              <a:endParaRPr lang="es-MX"/>
            </a:p>
          </p:txBody>
        </p:sp>
        <p:sp>
          <p:nvSpPr>
            <p:cNvPr id="20" name="TextBox 20"/>
            <p:cNvSpPr txBox="1"/>
            <p:nvPr/>
          </p:nvSpPr>
          <p:spPr>
            <a:xfrm>
              <a:off x="157985" y="36015"/>
              <a:ext cx="1369207" cy="496278"/>
            </a:xfrm>
            <a:prstGeom prst="rect">
              <a:avLst/>
            </a:prstGeom>
          </p:spPr>
          <p:txBody>
            <a:bodyPr lIns="50800" tIns="50800" rIns="50800" bIns="50800" rtlCol="0" anchor="ctr"/>
            <a:lstStyle/>
            <a:p>
              <a:pPr algn="ctr">
                <a:lnSpc>
                  <a:spcPts val="3249"/>
                </a:lnSpc>
              </a:pPr>
              <a:r>
                <a:rPr lang="en-US" sz="2499">
                  <a:solidFill>
                    <a:srgbClr val="000000"/>
                  </a:solidFill>
                  <a:latin typeface="Dumondi Condensed"/>
                  <a:ea typeface="Dumondi Condensed"/>
                  <a:cs typeface="Dumondi Condensed"/>
                  <a:sym typeface="Dumondi Condensed"/>
                </a:rPr>
                <a:t>Chat</a:t>
              </a:r>
            </a:p>
          </p:txBody>
        </p:sp>
      </p:grpSp>
      <p:grpSp>
        <p:nvGrpSpPr>
          <p:cNvPr id="21" name="Group 21"/>
          <p:cNvGrpSpPr/>
          <p:nvPr/>
        </p:nvGrpSpPr>
        <p:grpSpPr>
          <a:xfrm>
            <a:off x="10921445" y="7396919"/>
            <a:ext cx="3258628" cy="1135772"/>
            <a:chOff x="0" y="0"/>
            <a:chExt cx="1685178" cy="587357"/>
          </a:xfrm>
        </p:grpSpPr>
        <p:sp>
          <p:nvSpPr>
            <p:cNvPr id="22" name="Freeform 22"/>
            <p:cNvSpPr/>
            <p:nvPr/>
          </p:nvSpPr>
          <p:spPr>
            <a:xfrm>
              <a:off x="0" y="0"/>
              <a:ext cx="1685178" cy="587357"/>
            </a:xfrm>
            <a:custGeom>
              <a:avLst/>
              <a:gdLst/>
              <a:ahLst/>
              <a:cxnLst/>
              <a:rect l="l" t="t" r="r" b="b"/>
              <a:pathLst>
                <a:path w="1685178" h="587357">
                  <a:moveTo>
                    <a:pt x="842589" y="0"/>
                  </a:moveTo>
                  <a:cubicBezTo>
                    <a:pt x="377240" y="0"/>
                    <a:pt x="0" y="131484"/>
                    <a:pt x="0" y="293678"/>
                  </a:cubicBezTo>
                  <a:cubicBezTo>
                    <a:pt x="0" y="455873"/>
                    <a:pt x="377240" y="587357"/>
                    <a:pt x="842589" y="587357"/>
                  </a:cubicBezTo>
                  <a:cubicBezTo>
                    <a:pt x="1307938" y="587357"/>
                    <a:pt x="1685178" y="455873"/>
                    <a:pt x="1685178" y="293678"/>
                  </a:cubicBezTo>
                  <a:cubicBezTo>
                    <a:pt x="1685178" y="131484"/>
                    <a:pt x="1307938" y="0"/>
                    <a:pt x="842589" y="0"/>
                  </a:cubicBezTo>
                  <a:lnTo>
                    <a:pt x="842589" y="0"/>
                  </a:lnTo>
                  <a:close/>
                </a:path>
              </a:pathLst>
            </a:custGeom>
            <a:solidFill>
              <a:srgbClr val="FFFFFF"/>
            </a:solidFill>
            <a:ln w="57150" cap="rnd">
              <a:solidFill>
                <a:srgbClr val="A0E0F4"/>
              </a:solidFill>
              <a:prstDash val="solid"/>
              <a:round/>
            </a:ln>
          </p:spPr>
          <p:txBody>
            <a:bodyPr/>
            <a:lstStyle/>
            <a:p>
              <a:endParaRPr lang="es-MX"/>
            </a:p>
          </p:txBody>
        </p:sp>
        <p:sp>
          <p:nvSpPr>
            <p:cNvPr id="23" name="TextBox 23"/>
            <p:cNvSpPr txBox="1"/>
            <p:nvPr/>
          </p:nvSpPr>
          <p:spPr>
            <a:xfrm>
              <a:off x="157985" y="36015"/>
              <a:ext cx="1369207" cy="496278"/>
            </a:xfrm>
            <a:prstGeom prst="rect">
              <a:avLst/>
            </a:prstGeom>
          </p:spPr>
          <p:txBody>
            <a:bodyPr lIns="50800" tIns="50800" rIns="50800" bIns="50800" rtlCol="0" anchor="ctr"/>
            <a:lstStyle/>
            <a:p>
              <a:pPr algn="ctr">
                <a:lnSpc>
                  <a:spcPts val="3249"/>
                </a:lnSpc>
              </a:pPr>
              <a:r>
                <a:rPr lang="en-US" sz="2499">
                  <a:solidFill>
                    <a:srgbClr val="000000"/>
                  </a:solidFill>
                  <a:latin typeface="Dumondi Condensed"/>
                  <a:ea typeface="Dumondi Condensed"/>
                  <a:cs typeface="Dumondi Condensed"/>
                  <a:sym typeface="Dumondi Condensed"/>
                </a:rPr>
                <a:t>Sincronización</a:t>
              </a:r>
            </a:p>
          </p:txBody>
        </p:sp>
      </p:grpSp>
      <p:grpSp>
        <p:nvGrpSpPr>
          <p:cNvPr id="24" name="Group 24"/>
          <p:cNvGrpSpPr/>
          <p:nvPr/>
        </p:nvGrpSpPr>
        <p:grpSpPr>
          <a:xfrm>
            <a:off x="10921445" y="8770816"/>
            <a:ext cx="3258628" cy="1516184"/>
            <a:chOff x="0" y="0"/>
            <a:chExt cx="1685178" cy="784084"/>
          </a:xfrm>
        </p:grpSpPr>
        <p:sp>
          <p:nvSpPr>
            <p:cNvPr id="25" name="Freeform 25"/>
            <p:cNvSpPr/>
            <p:nvPr/>
          </p:nvSpPr>
          <p:spPr>
            <a:xfrm>
              <a:off x="0" y="0"/>
              <a:ext cx="1685178" cy="784084"/>
            </a:xfrm>
            <a:custGeom>
              <a:avLst/>
              <a:gdLst/>
              <a:ahLst/>
              <a:cxnLst/>
              <a:rect l="l" t="t" r="r" b="b"/>
              <a:pathLst>
                <a:path w="1685178" h="784084">
                  <a:moveTo>
                    <a:pt x="842589" y="0"/>
                  </a:moveTo>
                  <a:cubicBezTo>
                    <a:pt x="377240" y="0"/>
                    <a:pt x="0" y="175523"/>
                    <a:pt x="0" y="392042"/>
                  </a:cubicBezTo>
                  <a:cubicBezTo>
                    <a:pt x="0" y="608561"/>
                    <a:pt x="377240" y="784084"/>
                    <a:pt x="842589" y="784084"/>
                  </a:cubicBezTo>
                  <a:cubicBezTo>
                    <a:pt x="1307938" y="784084"/>
                    <a:pt x="1685178" y="608561"/>
                    <a:pt x="1685178" y="392042"/>
                  </a:cubicBezTo>
                  <a:cubicBezTo>
                    <a:pt x="1685178" y="175523"/>
                    <a:pt x="1307938" y="0"/>
                    <a:pt x="842589" y="0"/>
                  </a:cubicBezTo>
                  <a:lnTo>
                    <a:pt x="842589" y="0"/>
                  </a:lnTo>
                  <a:close/>
                </a:path>
              </a:pathLst>
            </a:custGeom>
            <a:solidFill>
              <a:srgbClr val="FFFFFF"/>
            </a:solidFill>
            <a:ln w="57150" cap="rnd">
              <a:solidFill>
                <a:srgbClr val="A0E0F4"/>
              </a:solidFill>
              <a:prstDash val="solid"/>
              <a:round/>
            </a:ln>
          </p:spPr>
          <p:txBody>
            <a:bodyPr/>
            <a:lstStyle/>
            <a:p>
              <a:endParaRPr lang="es-MX"/>
            </a:p>
          </p:txBody>
        </p:sp>
        <p:sp>
          <p:nvSpPr>
            <p:cNvPr id="26" name="TextBox 26"/>
            <p:cNvSpPr txBox="1"/>
            <p:nvPr/>
          </p:nvSpPr>
          <p:spPr>
            <a:xfrm>
              <a:off x="157985" y="54458"/>
              <a:ext cx="1369207" cy="656118"/>
            </a:xfrm>
            <a:prstGeom prst="rect">
              <a:avLst/>
            </a:prstGeom>
          </p:spPr>
          <p:txBody>
            <a:bodyPr lIns="50800" tIns="50800" rIns="50800" bIns="50800" rtlCol="0" anchor="ctr"/>
            <a:lstStyle/>
            <a:p>
              <a:pPr algn="ctr">
                <a:lnSpc>
                  <a:spcPts val="3249"/>
                </a:lnSpc>
              </a:pPr>
              <a:r>
                <a:rPr lang="en-US" sz="2499">
                  <a:solidFill>
                    <a:srgbClr val="000000"/>
                  </a:solidFill>
                  <a:latin typeface="Dumondi Condensed"/>
                  <a:ea typeface="Dumondi Condensed"/>
                  <a:cs typeface="Dumondi Condensed"/>
                  <a:sym typeface="Dumondi Condensed"/>
                </a:rPr>
                <a:t>Estadísticas de calificación</a:t>
              </a:r>
            </a:p>
          </p:txBody>
        </p:sp>
      </p:grpSp>
      <p:sp>
        <p:nvSpPr>
          <p:cNvPr id="27" name="Freeform 27"/>
          <p:cNvSpPr/>
          <p:nvPr/>
        </p:nvSpPr>
        <p:spPr>
          <a:xfrm>
            <a:off x="4448242" y="5161675"/>
            <a:ext cx="3458032" cy="3458032"/>
          </a:xfrm>
          <a:custGeom>
            <a:avLst/>
            <a:gdLst/>
            <a:ahLst/>
            <a:cxnLst/>
            <a:rect l="l" t="t" r="r" b="b"/>
            <a:pathLst>
              <a:path w="3458032" h="3458032">
                <a:moveTo>
                  <a:pt x="0" y="0"/>
                </a:moveTo>
                <a:lnTo>
                  <a:pt x="3458031" y="0"/>
                </a:lnTo>
                <a:lnTo>
                  <a:pt x="3458031" y="3458031"/>
                </a:lnTo>
                <a:lnTo>
                  <a:pt x="0" y="3458031"/>
                </a:lnTo>
                <a:lnTo>
                  <a:pt x="0" y="0"/>
                </a:lnTo>
                <a:close/>
              </a:path>
            </a:pathLst>
          </a:custGeom>
          <a:blipFill>
            <a:blip r:embed="rId10"/>
            <a:stretch>
              <a:fillRect/>
            </a:stretch>
          </a:blipFill>
        </p:spPr>
        <p:txBody>
          <a:bodyPr/>
          <a:lstStyle/>
          <a:p>
            <a:endParaRPr lang="es-MX"/>
          </a:p>
        </p:txBody>
      </p:sp>
      <p:sp>
        <p:nvSpPr>
          <p:cNvPr id="28" name="TextBox 28"/>
          <p:cNvSpPr txBox="1"/>
          <p:nvPr/>
        </p:nvSpPr>
        <p:spPr>
          <a:xfrm>
            <a:off x="-559728" y="4330791"/>
            <a:ext cx="5106477" cy="1644773"/>
          </a:xfrm>
          <a:prstGeom prst="rect">
            <a:avLst/>
          </a:prstGeom>
        </p:spPr>
        <p:txBody>
          <a:bodyPr lIns="0" tIns="0" rIns="0" bIns="0" rtlCol="0" anchor="t">
            <a:spAutoFit/>
          </a:bodyPr>
          <a:lstStyle/>
          <a:p>
            <a:pPr algn="ctr">
              <a:lnSpc>
                <a:spcPts val="6278"/>
              </a:lnSpc>
            </a:pPr>
            <a:r>
              <a:rPr lang="en-US" sz="6899" b="1">
                <a:solidFill>
                  <a:srgbClr val="05061C"/>
                </a:solidFill>
                <a:latin typeface="Dumondi Condensed Bold"/>
                <a:ea typeface="Dumondi Condensed Bold"/>
                <a:cs typeface="Dumondi Condensed Bold"/>
                <a:sym typeface="Dumondi Condensed Bold"/>
              </a:rPr>
              <a:t>Diagrama: </a:t>
            </a:r>
          </a:p>
          <a:p>
            <a:pPr marL="0" lvl="0" indent="0" algn="ctr">
              <a:lnSpc>
                <a:spcPts val="6278"/>
              </a:lnSpc>
            </a:pPr>
            <a:r>
              <a:rPr lang="en-US" sz="6899" b="1">
                <a:solidFill>
                  <a:srgbClr val="05061C"/>
                </a:solidFill>
                <a:latin typeface="Dumondi Condensed Bold"/>
                <a:ea typeface="Dumondi Condensed Bold"/>
                <a:cs typeface="Dumondi Condensed Bold"/>
                <a:sym typeface="Dumondi Condensed Bold"/>
              </a:rPr>
              <a:t>Casos de Uso</a:t>
            </a:r>
          </a:p>
        </p:txBody>
      </p:sp>
      <p:sp>
        <p:nvSpPr>
          <p:cNvPr id="29" name="TextBox 29"/>
          <p:cNvSpPr txBox="1"/>
          <p:nvPr/>
        </p:nvSpPr>
        <p:spPr>
          <a:xfrm>
            <a:off x="4709853" y="3816758"/>
            <a:ext cx="2319695" cy="580390"/>
          </a:xfrm>
          <a:prstGeom prst="rect">
            <a:avLst/>
          </a:prstGeom>
        </p:spPr>
        <p:txBody>
          <a:bodyPr lIns="0" tIns="0" rIns="0" bIns="0" rtlCol="0" anchor="t">
            <a:spAutoFit/>
          </a:bodyPr>
          <a:lstStyle/>
          <a:p>
            <a:pPr algn="ctr">
              <a:lnSpc>
                <a:spcPts val="4759"/>
              </a:lnSpc>
            </a:pPr>
            <a:r>
              <a:rPr lang="en-US" sz="3399" b="1">
                <a:solidFill>
                  <a:srgbClr val="05061C"/>
                </a:solidFill>
                <a:latin typeface="Open Sans Bold"/>
                <a:ea typeface="Open Sans Bold"/>
                <a:cs typeface="Open Sans Bold"/>
                <a:sym typeface="Open Sans Bold"/>
              </a:rPr>
              <a:t>Estudiante</a:t>
            </a:r>
          </a:p>
        </p:txBody>
      </p:sp>
      <p:sp>
        <p:nvSpPr>
          <p:cNvPr id="30" name="TextBox 30"/>
          <p:cNvSpPr txBox="1"/>
          <p:nvPr/>
        </p:nvSpPr>
        <p:spPr>
          <a:xfrm>
            <a:off x="5066801" y="8610181"/>
            <a:ext cx="1788438" cy="580390"/>
          </a:xfrm>
          <a:prstGeom prst="rect">
            <a:avLst/>
          </a:prstGeom>
        </p:spPr>
        <p:txBody>
          <a:bodyPr lIns="0" tIns="0" rIns="0" bIns="0" rtlCol="0" anchor="t">
            <a:spAutoFit/>
          </a:bodyPr>
          <a:lstStyle/>
          <a:p>
            <a:pPr algn="ctr">
              <a:lnSpc>
                <a:spcPts val="4759"/>
              </a:lnSpc>
            </a:pPr>
            <a:r>
              <a:rPr lang="en-US" sz="3399" b="1">
                <a:solidFill>
                  <a:srgbClr val="05061C"/>
                </a:solidFill>
                <a:latin typeface="Open Sans Bold"/>
                <a:ea typeface="Open Sans Bold"/>
                <a:cs typeface="Open Sans Bold"/>
                <a:sym typeface="Open Sans Bold"/>
              </a:rPr>
              <a:t>Maestro</a:t>
            </a:r>
          </a:p>
        </p:txBody>
      </p:sp>
      <p:sp>
        <p:nvSpPr>
          <p:cNvPr id="31" name="AutoShape 31"/>
          <p:cNvSpPr/>
          <p:nvPr/>
        </p:nvSpPr>
        <p:spPr>
          <a:xfrm flipV="1">
            <a:off x="6938228" y="1072234"/>
            <a:ext cx="3983217" cy="2378800"/>
          </a:xfrm>
          <a:prstGeom prst="line">
            <a:avLst/>
          </a:prstGeom>
          <a:ln w="38100" cap="flat">
            <a:solidFill>
              <a:srgbClr val="000000"/>
            </a:solidFill>
            <a:prstDash val="solid"/>
            <a:headEnd type="none" w="sm" len="sm"/>
            <a:tailEnd type="triangle" w="lg" len="med"/>
          </a:ln>
        </p:spPr>
        <p:txBody>
          <a:bodyPr/>
          <a:lstStyle/>
          <a:p>
            <a:endParaRPr lang="es-MX"/>
          </a:p>
        </p:txBody>
      </p:sp>
      <p:sp>
        <p:nvSpPr>
          <p:cNvPr id="32" name="AutoShape 32"/>
          <p:cNvSpPr/>
          <p:nvPr/>
        </p:nvSpPr>
        <p:spPr>
          <a:xfrm flipV="1">
            <a:off x="6938228" y="2450748"/>
            <a:ext cx="3983217" cy="952760"/>
          </a:xfrm>
          <a:prstGeom prst="line">
            <a:avLst/>
          </a:prstGeom>
          <a:ln w="38100" cap="flat">
            <a:solidFill>
              <a:srgbClr val="000000"/>
            </a:solidFill>
            <a:prstDash val="solid"/>
            <a:headEnd type="none" w="sm" len="sm"/>
            <a:tailEnd type="triangle" w="lg" len="med"/>
          </a:ln>
        </p:spPr>
        <p:txBody>
          <a:bodyPr/>
          <a:lstStyle/>
          <a:p>
            <a:endParaRPr lang="es-MX"/>
          </a:p>
        </p:txBody>
      </p:sp>
      <p:sp>
        <p:nvSpPr>
          <p:cNvPr id="33" name="AutoShape 33"/>
          <p:cNvSpPr/>
          <p:nvPr/>
        </p:nvSpPr>
        <p:spPr>
          <a:xfrm>
            <a:off x="6938228" y="3360174"/>
            <a:ext cx="3983217" cy="1847603"/>
          </a:xfrm>
          <a:prstGeom prst="line">
            <a:avLst/>
          </a:prstGeom>
          <a:ln w="38100" cap="flat">
            <a:solidFill>
              <a:srgbClr val="000000"/>
            </a:solidFill>
            <a:prstDash val="solid"/>
            <a:headEnd type="none" w="sm" len="sm"/>
            <a:tailEnd type="triangle" w="lg" len="med"/>
          </a:ln>
        </p:spPr>
        <p:txBody>
          <a:bodyPr/>
          <a:lstStyle/>
          <a:p>
            <a:endParaRPr lang="es-MX"/>
          </a:p>
        </p:txBody>
      </p:sp>
      <p:sp>
        <p:nvSpPr>
          <p:cNvPr id="34" name="AutoShape 34"/>
          <p:cNvSpPr/>
          <p:nvPr/>
        </p:nvSpPr>
        <p:spPr>
          <a:xfrm>
            <a:off x="6863503" y="3377338"/>
            <a:ext cx="4057942" cy="3208954"/>
          </a:xfrm>
          <a:prstGeom prst="line">
            <a:avLst/>
          </a:prstGeom>
          <a:ln w="38100" cap="flat">
            <a:solidFill>
              <a:srgbClr val="000000"/>
            </a:solidFill>
            <a:prstDash val="solid"/>
            <a:headEnd type="none" w="sm" len="sm"/>
            <a:tailEnd type="triangle" w="lg" len="med"/>
          </a:ln>
        </p:spPr>
        <p:txBody>
          <a:bodyPr/>
          <a:lstStyle/>
          <a:p>
            <a:endParaRPr lang="es-MX"/>
          </a:p>
        </p:txBody>
      </p:sp>
      <p:sp>
        <p:nvSpPr>
          <p:cNvPr id="35" name="AutoShape 35"/>
          <p:cNvSpPr/>
          <p:nvPr/>
        </p:nvSpPr>
        <p:spPr>
          <a:xfrm>
            <a:off x="6908813" y="3418368"/>
            <a:ext cx="4012632" cy="4546437"/>
          </a:xfrm>
          <a:prstGeom prst="line">
            <a:avLst/>
          </a:prstGeom>
          <a:ln w="38100" cap="flat">
            <a:solidFill>
              <a:srgbClr val="000000"/>
            </a:solidFill>
            <a:prstDash val="solid"/>
            <a:headEnd type="none" w="sm" len="sm"/>
            <a:tailEnd type="triangle" w="lg" len="med"/>
          </a:ln>
        </p:spPr>
        <p:txBody>
          <a:bodyPr/>
          <a:lstStyle/>
          <a:p>
            <a:endParaRPr lang="es-MX"/>
          </a:p>
        </p:txBody>
      </p:sp>
      <p:sp>
        <p:nvSpPr>
          <p:cNvPr id="36" name="AutoShape 36"/>
          <p:cNvSpPr/>
          <p:nvPr/>
        </p:nvSpPr>
        <p:spPr>
          <a:xfrm flipV="1">
            <a:off x="7690903" y="1072234"/>
            <a:ext cx="3230542" cy="5813719"/>
          </a:xfrm>
          <a:prstGeom prst="line">
            <a:avLst/>
          </a:prstGeom>
          <a:ln w="38100" cap="flat">
            <a:solidFill>
              <a:srgbClr val="000000"/>
            </a:solidFill>
            <a:prstDash val="solid"/>
            <a:headEnd type="none" w="sm" len="sm"/>
            <a:tailEnd type="triangle" w="lg" len="med"/>
          </a:ln>
        </p:spPr>
        <p:txBody>
          <a:bodyPr/>
          <a:lstStyle/>
          <a:p>
            <a:endParaRPr lang="es-MX"/>
          </a:p>
        </p:txBody>
      </p:sp>
      <p:sp>
        <p:nvSpPr>
          <p:cNvPr id="37" name="AutoShape 37"/>
          <p:cNvSpPr/>
          <p:nvPr/>
        </p:nvSpPr>
        <p:spPr>
          <a:xfrm flipV="1">
            <a:off x="7690903" y="3829262"/>
            <a:ext cx="3230542" cy="2903150"/>
          </a:xfrm>
          <a:prstGeom prst="line">
            <a:avLst/>
          </a:prstGeom>
          <a:ln w="38100" cap="flat">
            <a:solidFill>
              <a:srgbClr val="000000"/>
            </a:solidFill>
            <a:prstDash val="solid"/>
            <a:headEnd type="none" w="sm" len="sm"/>
            <a:tailEnd type="triangle" w="lg" len="med"/>
          </a:ln>
        </p:spPr>
        <p:txBody>
          <a:bodyPr/>
          <a:lstStyle/>
          <a:p>
            <a:endParaRPr lang="es-MX"/>
          </a:p>
        </p:txBody>
      </p:sp>
      <p:sp>
        <p:nvSpPr>
          <p:cNvPr id="38" name="AutoShape 38"/>
          <p:cNvSpPr/>
          <p:nvPr/>
        </p:nvSpPr>
        <p:spPr>
          <a:xfrm flipV="1">
            <a:off x="7690903" y="5207777"/>
            <a:ext cx="3230542" cy="1524635"/>
          </a:xfrm>
          <a:prstGeom prst="line">
            <a:avLst/>
          </a:prstGeom>
          <a:ln w="38100" cap="flat">
            <a:solidFill>
              <a:srgbClr val="000000"/>
            </a:solidFill>
            <a:prstDash val="solid"/>
            <a:headEnd type="none" w="sm" len="sm"/>
            <a:tailEnd type="triangle" w="lg" len="med"/>
          </a:ln>
        </p:spPr>
        <p:txBody>
          <a:bodyPr/>
          <a:lstStyle/>
          <a:p>
            <a:endParaRPr lang="es-MX"/>
          </a:p>
        </p:txBody>
      </p:sp>
      <p:sp>
        <p:nvSpPr>
          <p:cNvPr id="39" name="AutoShape 39"/>
          <p:cNvSpPr/>
          <p:nvPr/>
        </p:nvSpPr>
        <p:spPr>
          <a:xfrm flipV="1">
            <a:off x="7690903" y="6586291"/>
            <a:ext cx="3230542" cy="146121"/>
          </a:xfrm>
          <a:prstGeom prst="line">
            <a:avLst/>
          </a:prstGeom>
          <a:ln w="38100" cap="flat">
            <a:solidFill>
              <a:srgbClr val="000000"/>
            </a:solidFill>
            <a:prstDash val="solid"/>
            <a:headEnd type="none" w="sm" len="sm"/>
            <a:tailEnd type="triangle" w="lg" len="med"/>
          </a:ln>
        </p:spPr>
        <p:txBody>
          <a:bodyPr/>
          <a:lstStyle/>
          <a:p>
            <a:endParaRPr lang="es-MX"/>
          </a:p>
        </p:txBody>
      </p:sp>
      <p:sp>
        <p:nvSpPr>
          <p:cNvPr id="40" name="AutoShape 40"/>
          <p:cNvSpPr/>
          <p:nvPr/>
        </p:nvSpPr>
        <p:spPr>
          <a:xfrm>
            <a:off x="7690903" y="6732412"/>
            <a:ext cx="3230542" cy="1232393"/>
          </a:xfrm>
          <a:prstGeom prst="line">
            <a:avLst/>
          </a:prstGeom>
          <a:ln w="38100" cap="flat">
            <a:solidFill>
              <a:srgbClr val="000000"/>
            </a:solidFill>
            <a:prstDash val="solid"/>
            <a:headEnd type="none" w="sm" len="sm"/>
            <a:tailEnd type="triangle" w="lg" len="med"/>
          </a:ln>
        </p:spPr>
        <p:txBody>
          <a:bodyPr/>
          <a:lstStyle/>
          <a:p>
            <a:endParaRPr lang="es-MX"/>
          </a:p>
        </p:txBody>
      </p:sp>
      <p:sp>
        <p:nvSpPr>
          <p:cNvPr id="41" name="AutoShape 41"/>
          <p:cNvSpPr/>
          <p:nvPr/>
        </p:nvSpPr>
        <p:spPr>
          <a:xfrm>
            <a:off x="7690903" y="6586291"/>
            <a:ext cx="3230542" cy="2942617"/>
          </a:xfrm>
          <a:prstGeom prst="line">
            <a:avLst/>
          </a:prstGeom>
          <a:ln w="38100" cap="flat">
            <a:solidFill>
              <a:srgbClr val="000000"/>
            </a:solidFill>
            <a:prstDash val="solid"/>
            <a:headEnd type="none" w="sm" len="sm"/>
            <a:tailEnd type="triangle" w="lg" len="med"/>
          </a:ln>
        </p:spPr>
        <p:txBody>
          <a:bodyPr/>
          <a:lstStyle/>
          <a:p>
            <a:endParaRPr lang="es-MX"/>
          </a:p>
        </p:txBody>
      </p:sp>
      <p:sp>
        <p:nvSpPr>
          <p:cNvPr id="42" name="TextBox 42"/>
          <p:cNvSpPr txBox="1"/>
          <p:nvPr/>
        </p:nvSpPr>
        <p:spPr>
          <a:xfrm>
            <a:off x="4242905" y="224383"/>
            <a:ext cx="1116774" cy="512961"/>
          </a:xfrm>
          <a:prstGeom prst="rect">
            <a:avLst/>
          </a:prstGeom>
        </p:spPr>
        <p:txBody>
          <a:bodyPr wrap="square" lIns="0" tIns="0" rIns="0" bIns="0" rtlCol="0" anchor="t">
            <a:spAutoFit/>
          </a:bodyPr>
          <a:lstStyle/>
          <a:p>
            <a:pPr algn="ctr">
              <a:lnSpc>
                <a:spcPts val="4029"/>
              </a:lnSpc>
              <a:spcBef>
                <a:spcPct val="0"/>
              </a:spcBef>
            </a:pPr>
            <a:r>
              <a:rPr lang="en-US" sz="3099" b="1" dirty="0" err="1">
                <a:solidFill>
                  <a:srgbClr val="05061C"/>
                </a:solidFill>
                <a:latin typeface="Dumondi Condensed Bold"/>
                <a:ea typeface="Dumondi Condensed Bold"/>
                <a:cs typeface="Dumondi Condensed Bold"/>
                <a:sym typeface="Dumondi Condensed Bold"/>
              </a:rPr>
              <a:t>ElevEdu</a:t>
            </a:r>
            <a:endParaRPr lang="en-US" sz="3099" b="1" dirty="0">
              <a:solidFill>
                <a:srgbClr val="05061C"/>
              </a:solidFill>
              <a:latin typeface="Dumondi Condensed Bold"/>
              <a:ea typeface="Dumondi Condensed Bold"/>
              <a:cs typeface="Dumondi Condensed Bold"/>
              <a:sym typeface="Dumondi Condensed Bold"/>
            </a:endParaRPr>
          </a:p>
        </p:txBody>
      </p:sp>
      <p:grpSp>
        <p:nvGrpSpPr>
          <p:cNvPr id="43" name="Group 43"/>
          <p:cNvGrpSpPr/>
          <p:nvPr/>
        </p:nvGrpSpPr>
        <p:grpSpPr>
          <a:xfrm>
            <a:off x="4101000" y="-876300"/>
            <a:ext cx="12171689" cy="11163300"/>
            <a:chOff x="0" y="-28575"/>
            <a:chExt cx="3205712" cy="2952702"/>
          </a:xfrm>
        </p:grpSpPr>
        <p:sp>
          <p:nvSpPr>
            <p:cNvPr id="44" name="Freeform 44"/>
            <p:cNvSpPr/>
            <p:nvPr/>
          </p:nvSpPr>
          <p:spPr>
            <a:xfrm>
              <a:off x="5617" y="252823"/>
              <a:ext cx="3200095" cy="2671304"/>
            </a:xfrm>
            <a:custGeom>
              <a:avLst/>
              <a:gdLst/>
              <a:ahLst/>
              <a:cxnLst/>
              <a:rect l="l" t="t" r="r" b="b"/>
              <a:pathLst>
                <a:path w="3200095" h="2671304">
                  <a:moveTo>
                    <a:pt x="0" y="0"/>
                  </a:moveTo>
                  <a:lnTo>
                    <a:pt x="3200095" y="0"/>
                  </a:lnTo>
                  <a:lnTo>
                    <a:pt x="3200095" y="2671304"/>
                  </a:lnTo>
                  <a:lnTo>
                    <a:pt x="0" y="2671304"/>
                  </a:lnTo>
                  <a:close/>
                </a:path>
              </a:pathLst>
            </a:custGeom>
            <a:solidFill>
              <a:srgbClr val="000000">
                <a:alpha val="0"/>
              </a:srgbClr>
            </a:solidFill>
            <a:ln w="38100" cap="sq">
              <a:solidFill>
                <a:srgbClr val="000000"/>
              </a:solidFill>
              <a:prstDash val="solid"/>
              <a:miter/>
            </a:ln>
          </p:spPr>
          <p:txBody>
            <a:bodyPr/>
            <a:lstStyle/>
            <a:p>
              <a:endParaRPr lang="es-MX"/>
            </a:p>
          </p:txBody>
        </p:sp>
        <p:sp>
          <p:nvSpPr>
            <p:cNvPr id="45" name="TextBox 45"/>
            <p:cNvSpPr txBox="1"/>
            <p:nvPr/>
          </p:nvSpPr>
          <p:spPr>
            <a:xfrm>
              <a:off x="0" y="-28575"/>
              <a:ext cx="3200095" cy="2699879"/>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384" y="1735606"/>
            <a:ext cx="18838052" cy="8300785"/>
            <a:chOff x="0" y="0"/>
            <a:chExt cx="4376816" cy="1928597"/>
          </a:xfrm>
        </p:grpSpPr>
        <p:sp>
          <p:nvSpPr>
            <p:cNvPr id="3" name="Freeform 3"/>
            <p:cNvSpPr/>
            <p:nvPr/>
          </p:nvSpPr>
          <p:spPr>
            <a:xfrm>
              <a:off x="0" y="0"/>
              <a:ext cx="4376816" cy="1928597"/>
            </a:xfrm>
            <a:custGeom>
              <a:avLst/>
              <a:gdLst/>
              <a:ahLst/>
              <a:cxnLst/>
              <a:rect l="l" t="t" r="r" b="b"/>
              <a:pathLst>
                <a:path w="4376816" h="1928597">
                  <a:moveTo>
                    <a:pt x="4110" y="0"/>
                  </a:moveTo>
                  <a:lnTo>
                    <a:pt x="4372706" y="0"/>
                  </a:lnTo>
                  <a:cubicBezTo>
                    <a:pt x="4373797" y="0"/>
                    <a:pt x="4374842" y="433"/>
                    <a:pt x="4375612" y="1204"/>
                  </a:cubicBezTo>
                  <a:cubicBezTo>
                    <a:pt x="4376383" y="1974"/>
                    <a:pt x="4376816" y="3020"/>
                    <a:pt x="4376816" y="4110"/>
                  </a:cubicBezTo>
                  <a:lnTo>
                    <a:pt x="4376816" y="1924487"/>
                  </a:lnTo>
                  <a:cubicBezTo>
                    <a:pt x="4376816" y="1925577"/>
                    <a:pt x="4376383" y="1926623"/>
                    <a:pt x="4375612" y="1927393"/>
                  </a:cubicBezTo>
                  <a:cubicBezTo>
                    <a:pt x="4374842" y="1928164"/>
                    <a:pt x="4373797" y="1928597"/>
                    <a:pt x="4372706" y="1928597"/>
                  </a:cubicBezTo>
                  <a:lnTo>
                    <a:pt x="4110" y="1928597"/>
                  </a:lnTo>
                  <a:cubicBezTo>
                    <a:pt x="1840" y="1928597"/>
                    <a:pt x="0" y="1926757"/>
                    <a:pt x="0" y="1924487"/>
                  </a:cubicBezTo>
                  <a:lnTo>
                    <a:pt x="0" y="4110"/>
                  </a:lnTo>
                  <a:cubicBezTo>
                    <a:pt x="0" y="3020"/>
                    <a:pt x="433" y="1974"/>
                    <a:pt x="1204" y="1204"/>
                  </a:cubicBezTo>
                  <a:cubicBezTo>
                    <a:pt x="1974" y="433"/>
                    <a:pt x="3020" y="0"/>
                    <a:pt x="4110" y="0"/>
                  </a:cubicBezTo>
                  <a:close/>
                </a:path>
              </a:pathLst>
            </a:custGeom>
            <a:solidFill>
              <a:srgbClr val="05061C"/>
            </a:solidFill>
          </p:spPr>
          <p:txBody>
            <a:bodyPr/>
            <a:lstStyle/>
            <a:p>
              <a:endParaRPr lang="es-MX"/>
            </a:p>
          </p:txBody>
        </p:sp>
        <p:sp>
          <p:nvSpPr>
            <p:cNvPr id="4" name="TextBox 4"/>
            <p:cNvSpPr txBox="1"/>
            <p:nvPr/>
          </p:nvSpPr>
          <p:spPr>
            <a:xfrm>
              <a:off x="0" y="-28575"/>
              <a:ext cx="4376816" cy="1957172"/>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348951" y="1735606"/>
            <a:ext cx="1359497" cy="1707131"/>
          </a:xfrm>
          <a:custGeom>
            <a:avLst/>
            <a:gdLst/>
            <a:ahLst/>
            <a:cxnLst/>
            <a:rect l="l" t="t" r="r" b="b"/>
            <a:pathLst>
              <a:path w="1359497" h="1707131">
                <a:moveTo>
                  <a:pt x="0" y="0"/>
                </a:moveTo>
                <a:lnTo>
                  <a:pt x="1359498" y="0"/>
                </a:lnTo>
                <a:lnTo>
                  <a:pt x="1359498" y="1707130"/>
                </a:lnTo>
                <a:lnTo>
                  <a:pt x="0" y="17071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6" name="Freeform 6"/>
          <p:cNvSpPr/>
          <p:nvPr/>
        </p:nvSpPr>
        <p:spPr>
          <a:xfrm>
            <a:off x="14964942" y="1877036"/>
            <a:ext cx="1359879" cy="1587969"/>
          </a:xfrm>
          <a:custGeom>
            <a:avLst/>
            <a:gdLst/>
            <a:ahLst/>
            <a:cxnLst/>
            <a:rect l="l" t="t" r="r" b="b"/>
            <a:pathLst>
              <a:path w="1359879" h="1587969">
                <a:moveTo>
                  <a:pt x="0" y="0"/>
                </a:moveTo>
                <a:lnTo>
                  <a:pt x="1359879" y="0"/>
                </a:lnTo>
                <a:lnTo>
                  <a:pt x="1359879" y="1587969"/>
                </a:lnTo>
                <a:lnTo>
                  <a:pt x="0" y="1587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7" name="Freeform 7"/>
          <p:cNvSpPr/>
          <p:nvPr/>
        </p:nvSpPr>
        <p:spPr>
          <a:xfrm>
            <a:off x="13262518" y="126778"/>
            <a:ext cx="2879334" cy="1608828"/>
          </a:xfrm>
          <a:custGeom>
            <a:avLst/>
            <a:gdLst/>
            <a:ahLst/>
            <a:cxnLst/>
            <a:rect l="l" t="t" r="r" b="b"/>
            <a:pathLst>
              <a:path w="2879334" h="1608828">
                <a:moveTo>
                  <a:pt x="0" y="0"/>
                </a:moveTo>
                <a:lnTo>
                  <a:pt x="2879334" y="0"/>
                </a:lnTo>
                <a:lnTo>
                  <a:pt x="2879334" y="1608828"/>
                </a:lnTo>
                <a:lnTo>
                  <a:pt x="0" y="1608828"/>
                </a:lnTo>
                <a:lnTo>
                  <a:pt x="0" y="0"/>
                </a:lnTo>
                <a:close/>
              </a:path>
            </a:pathLst>
          </a:custGeom>
          <a:blipFill>
            <a:blip r:embed="rId6"/>
            <a:stretch>
              <a:fillRect/>
            </a:stretch>
          </a:blipFill>
        </p:spPr>
        <p:txBody>
          <a:bodyPr/>
          <a:lstStyle/>
          <a:p>
            <a:endParaRPr lang="es-MX"/>
          </a:p>
        </p:txBody>
      </p:sp>
      <p:sp>
        <p:nvSpPr>
          <p:cNvPr id="8" name="Freeform 8"/>
          <p:cNvSpPr/>
          <p:nvPr/>
        </p:nvSpPr>
        <p:spPr>
          <a:xfrm>
            <a:off x="3597753" y="126778"/>
            <a:ext cx="1585983" cy="1393515"/>
          </a:xfrm>
          <a:custGeom>
            <a:avLst/>
            <a:gdLst/>
            <a:ahLst/>
            <a:cxnLst/>
            <a:rect l="l" t="t" r="r" b="b"/>
            <a:pathLst>
              <a:path w="1585983" h="1393515">
                <a:moveTo>
                  <a:pt x="0" y="0"/>
                </a:moveTo>
                <a:lnTo>
                  <a:pt x="1585983" y="0"/>
                </a:lnTo>
                <a:lnTo>
                  <a:pt x="1585983" y="1393515"/>
                </a:lnTo>
                <a:lnTo>
                  <a:pt x="0" y="13935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9" name="TextBox 9"/>
          <p:cNvSpPr txBox="1"/>
          <p:nvPr/>
        </p:nvSpPr>
        <p:spPr>
          <a:xfrm>
            <a:off x="5025482" y="317278"/>
            <a:ext cx="8237037" cy="1613344"/>
          </a:xfrm>
          <a:prstGeom prst="rect">
            <a:avLst/>
          </a:prstGeom>
        </p:spPr>
        <p:txBody>
          <a:bodyPr lIns="0" tIns="0" rIns="0" bIns="0" rtlCol="0" anchor="t">
            <a:spAutoFit/>
          </a:bodyPr>
          <a:lstStyle/>
          <a:p>
            <a:pPr algn="ctr">
              <a:lnSpc>
                <a:spcPts val="12105"/>
              </a:lnSpc>
            </a:pPr>
            <a:r>
              <a:rPr lang="en-US" sz="11868" b="1">
                <a:solidFill>
                  <a:srgbClr val="05061C"/>
                </a:solidFill>
                <a:latin typeface="Dumondi Condensed Heavy"/>
                <a:ea typeface="Dumondi Condensed Heavy"/>
                <a:cs typeface="Dumondi Condensed Heavy"/>
                <a:sym typeface="Dumondi Condensed Heavy"/>
              </a:rPr>
              <a:t>COMPETENCIAS</a:t>
            </a:r>
          </a:p>
        </p:txBody>
      </p:sp>
      <p:sp>
        <p:nvSpPr>
          <p:cNvPr id="10" name="TextBox 10"/>
          <p:cNvSpPr txBox="1"/>
          <p:nvPr/>
        </p:nvSpPr>
        <p:spPr>
          <a:xfrm>
            <a:off x="10659925" y="2045323"/>
            <a:ext cx="5205187" cy="1334854"/>
          </a:xfrm>
          <a:prstGeom prst="rect">
            <a:avLst/>
          </a:prstGeom>
        </p:spPr>
        <p:txBody>
          <a:bodyPr lIns="0" tIns="0" rIns="0" bIns="0" rtlCol="0" anchor="t">
            <a:spAutoFit/>
          </a:bodyPr>
          <a:lstStyle/>
          <a:p>
            <a:pPr algn="l">
              <a:lnSpc>
                <a:spcPts val="10950"/>
              </a:lnSpc>
              <a:spcBef>
                <a:spcPct val="0"/>
              </a:spcBef>
            </a:pPr>
            <a:r>
              <a:rPr lang="en-US" sz="7821" b="1" u="sng">
                <a:solidFill>
                  <a:srgbClr val="5CE1E6"/>
                </a:solidFill>
                <a:latin typeface="Dumondi Condensed Bold"/>
                <a:ea typeface="Dumondi Condensed Bold"/>
                <a:cs typeface="Dumondi Condensed Bold"/>
                <a:sym typeface="Dumondi Condensed Bold"/>
              </a:rPr>
              <a:t>ESPECÍFICAS</a:t>
            </a:r>
          </a:p>
        </p:txBody>
      </p:sp>
      <p:sp>
        <p:nvSpPr>
          <p:cNvPr id="11" name="TextBox 11"/>
          <p:cNvSpPr txBox="1"/>
          <p:nvPr/>
        </p:nvSpPr>
        <p:spPr>
          <a:xfrm>
            <a:off x="1708449" y="2045323"/>
            <a:ext cx="4634448" cy="1334854"/>
          </a:xfrm>
          <a:prstGeom prst="rect">
            <a:avLst/>
          </a:prstGeom>
        </p:spPr>
        <p:txBody>
          <a:bodyPr lIns="0" tIns="0" rIns="0" bIns="0" rtlCol="0" anchor="t">
            <a:spAutoFit/>
          </a:bodyPr>
          <a:lstStyle/>
          <a:p>
            <a:pPr algn="l">
              <a:lnSpc>
                <a:spcPts val="10950"/>
              </a:lnSpc>
              <a:spcBef>
                <a:spcPct val="0"/>
              </a:spcBef>
            </a:pPr>
            <a:r>
              <a:rPr lang="en-US" sz="7821" b="1" u="sng">
                <a:solidFill>
                  <a:srgbClr val="FF3131"/>
                </a:solidFill>
                <a:latin typeface="Dumondi Condensed Bold"/>
                <a:ea typeface="Dumondi Condensed Bold"/>
                <a:cs typeface="Dumondi Condensed Bold"/>
                <a:sym typeface="Dumondi Condensed Bold"/>
              </a:rPr>
              <a:t>GENÉRICAS</a:t>
            </a:r>
          </a:p>
        </p:txBody>
      </p:sp>
      <p:sp>
        <p:nvSpPr>
          <p:cNvPr id="12" name="TextBox 12"/>
          <p:cNvSpPr txBox="1"/>
          <p:nvPr/>
        </p:nvSpPr>
        <p:spPr>
          <a:xfrm>
            <a:off x="0" y="3398330"/>
            <a:ext cx="9237642" cy="6732236"/>
          </a:xfrm>
          <a:prstGeom prst="rect">
            <a:avLst/>
          </a:prstGeom>
        </p:spPr>
        <p:txBody>
          <a:bodyPr lIns="0" tIns="0" rIns="0" bIns="0" rtlCol="0" anchor="t">
            <a:spAutoFit/>
          </a:bodyPr>
          <a:lstStyle/>
          <a:p>
            <a:pPr marL="826109" lvl="1" indent="-413054" algn="l">
              <a:lnSpc>
                <a:spcPts val="5356"/>
              </a:lnSpc>
              <a:buFont typeface="Arial"/>
              <a:buChar char="•"/>
            </a:pPr>
            <a:r>
              <a:rPr lang="en-US" sz="3826" u="sng">
                <a:solidFill>
                  <a:srgbClr val="BC6CC0"/>
                </a:solidFill>
                <a:latin typeface="Sniglet"/>
                <a:ea typeface="Sniglet"/>
                <a:cs typeface="Sniglet"/>
                <a:sym typeface="Sniglet"/>
              </a:rPr>
              <a:t>Comunicación efectiva:</a:t>
            </a:r>
            <a:r>
              <a:rPr lang="en-US" sz="3826">
                <a:solidFill>
                  <a:srgbClr val="FFFFFF"/>
                </a:solidFill>
                <a:latin typeface="Sniglet"/>
                <a:ea typeface="Sniglet"/>
                <a:cs typeface="Sniglet"/>
                <a:sym typeface="Sniglet"/>
              </a:rPr>
              <a:t> expresar ideas claras, escuchar y evitar confusiones.</a:t>
            </a:r>
          </a:p>
          <a:p>
            <a:pPr marL="826109" lvl="1" indent="-413054" algn="l">
              <a:lnSpc>
                <a:spcPts val="5356"/>
              </a:lnSpc>
              <a:buFont typeface="Arial"/>
              <a:buChar char="•"/>
            </a:pPr>
            <a:r>
              <a:rPr lang="en-US" sz="3826" u="sng">
                <a:solidFill>
                  <a:srgbClr val="BC6CC0"/>
                </a:solidFill>
                <a:latin typeface="Sniglet"/>
                <a:ea typeface="Sniglet"/>
                <a:cs typeface="Sniglet"/>
                <a:sym typeface="Sniglet"/>
              </a:rPr>
              <a:t>Trabajo en equipo:</a:t>
            </a:r>
            <a:r>
              <a:rPr lang="en-US" sz="3826">
                <a:solidFill>
                  <a:srgbClr val="FFFFFF"/>
                </a:solidFill>
                <a:latin typeface="Sniglet"/>
                <a:ea typeface="Sniglet"/>
                <a:cs typeface="Sniglet"/>
                <a:sym typeface="Sniglet"/>
              </a:rPr>
              <a:t> colaboración, reparto justo de responsabilidades.</a:t>
            </a:r>
          </a:p>
          <a:p>
            <a:pPr marL="826109" lvl="1" indent="-413054" algn="l">
              <a:lnSpc>
                <a:spcPts val="5356"/>
              </a:lnSpc>
              <a:buFont typeface="Arial"/>
              <a:buChar char="•"/>
            </a:pPr>
            <a:r>
              <a:rPr lang="en-US" sz="3826" u="sng">
                <a:solidFill>
                  <a:srgbClr val="BC6CC0"/>
                </a:solidFill>
                <a:latin typeface="Sniglet"/>
                <a:ea typeface="Sniglet"/>
                <a:cs typeface="Sniglet"/>
                <a:sym typeface="Sniglet"/>
              </a:rPr>
              <a:t>Responsabilidad:</a:t>
            </a:r>
            <a:r>
              <a:rPr lang="en-US" sz="3826">
                <a:solidFill>
                  <a:srgbClr val="FFFFFF"/>
                </a:solidFill>
                <a:latin typeface="Sniglet"/>
                <a:ea typeface="Sniglet"/>
                <a:cs typeface="Sniglet"/>
                <a:sym typeface="Sniglet"/>
              </a:rPr>
              <a:t> cumplir compromisos individuales para no afectar al grupo.</a:t>
            </a:r>
          </a:p>
          <a:p>
            <a:pPr marL="826109" lvl="1" indent="-413054" algn="l">
              <a:lnSpc>
                <a:spcPts val="5356"/>
              </a:lnSpc>
              <a:buFont typeface="Arial"/>
              <a:buChar char="•"/>
            </a:pPr>
            <a:r>
              <a:rPr lang="en-US" sz="3826" u="sng">
                <a:solidFill>
                  <a:srgbClr val="BC6CC0"/>
                </a:solidFill>
                <a:latin typeface="Sniglet"/>
                <a:ea typeface="Sniglet"/>
                <a:cs typeface="Sniglet"/>
                <a:sym typeface="Sniglet"/>
              </a:rPr>
              <a:t>Solución de problemas:</a:t>
            </a:r>
            <a:r>
              <a:rPr lang="en-US" sz="3826">
                <a:solidFill>
                  <a:srgbClr val="FFFFFF"/>
                </a:solidFill>
                <a:latin typeface="Sniglet"/>
                <a:ea typeface="Sniglet"/>
                <a:cs typeface="Sniglet"/>
                <a:sym typeface="Sniglet"/>
              </a:rPr>
              <a:t> analizar alternativas y tomar decisiones en conjunto.</a:t>
            </a:r>
          </a:p>
          <a:p>
            <a:pPr algn="l">
              <a:lnSpc>
                <a:spcPts val="5356"/>
              </a:lnSpc>
            </a:pPr>
            <a:endParaRPr lang="en-US" sz="3826">
              <a:solidFill>
                <a:srgbClr val="FFFFFF"/>
              </a:solidFill>
              <a:latin typeface="Sniglet"/>
              <a:ea typeface="Sniglet"/>
              <a:cs typeface="Sniglet"/>
              <a:sym typeface="Sniglet"/>
            </a:endParaRPr>
          </a:p>
        </p:txBody>
      </p:sp>
      <p:sp>
        <p:nvSpPr>
          <p:cNvPr id="13" name="TextBox 13"/>
          <p:cNvSpPr txBox="1"/>
          <p:nvPr/>
        </p:nvSpPr>
        <p:spPr>
          <a:xfrm>
            <a:off x="8973360" y="3398330"/>
            <a:ext cx="9314640" cy="7202049"/>
          </a:xfrm>
          <a:prstGeom prst="rect">
            <a:avLst/>
          </a:prstGeom>
        </p:spPr>
        <p:txBody>
          <a:bodyPr lIns="0" tIns="0" rIns="0" bIns="0" rtlCol="0" anchor="t">
            <a:spAutoFit/>
          </a:bodyPr>
          <a:lstStyle/>
          <a:p>
            <a:pPr marL="799859" lvl="1" indent="-399930" algn="l">
              <a:lnSpc>
                <a:spcPts val="5186"/>
              </a:lnSpc>
              <a:buFont typeface="Arial"/>
              <a:buChar char="•"/>
            </a:pPr>
            <a:r>
              <a:rPr lang="en-US" sz="3704" u="sng">
                <a:solidFill>
                  <a:srgbClr val="BC6CC0"/>
                </a:solidFill>
                <a:latin typeface="Sniglet"/>
                <a:ea typeface="Sniglet"/>
                <a:cs typeface="Sniglet"/>
                <a:sym typeface="Sniglet"/>
              </a:rPr>
              <a:t>Análisis de requisitos: </a:t>
            </a:r>
            <a:r>
              <a:rPr lang="en-US" sz="3704">
                <a:solidFill>
                  <a:srgbClr val="FFFFFF"/>
                </a:solidFill>
                <a:latin typeface="Sniglet"/>
                <a:ea typeface="Sniglet"/>
                <a:cs typeface="Sniglet"/>
                <a:sym typeface="Sniglet"/>
              </a:rPr>
              <a:t>identificar necesidades funcionales y no funcionales.</a:t>
            </a:r>
          </a:p>
          <a:p>
            <a:pPr marL="799859" lvl="1" indent="-399930" algn="l">
              <a:lnSpc>
                <a:spcPts val="5186"/>
              </a:lnSpc>
              <a:buFont typeface="Arial"/>
              <a:buChar char="•"/>
            </a:pPr>
            <a:r>
              <a:rPr lang="en-US" sz="3704" u="sng">
                <a:solidFill>
                  <a:srgbClr val="BC6CC0"/>
                </a:solidFill>
                <a:latin typeface="Sniglet"/>
                <a:ea typeface="Sniglet"/>
                <a:cs typeface="Sniglet"/>
                <a:sym typeface="Sniglet"/>
              </a:rPr>
              <a:t>Modelado de sistemas:</a:t>
            </a:r>
            <a:r>
              <a:rPr lang="en-US" sz="3704" u="sng">
                <a:solidFill>
                  <a:srgbClr val="FFFFFF"/>
                </a:solidFill>
                <a:latin typeface="Sniglet"/>
                <a:ea typeface="Sniglet"/>
                <a:cs typeface="Sniglet"/>
                <a:sym typeface="Sniglet"/>
              </a:rPr>
              <a:t> </a:t>
            </a:r>
            <a:r>
              <a:rPr lang="en-US" sz="3704">
                <a:solidFill>
                  <a:srgbClr val="FFFFFF"/>
                </a:solidFill>
                <a:latin typeface="Sniglet"/>
                <a:ea typeface="Sniglet"/>
                <a:cs typeface="Sniglet"/>
                <a:sym typeface="Sniglet"/>
              </a:rPr>
              <a:t>diagramas y casos de uso para visualizar el sistema.</a:t>
            </a:r>
          </a:p>
          <a:p>
            <a:pPr marL="799859" lvl="1" indent="-399930" algn="l">
              <a:lnSpc>
                <a:spcPts val="5186"/>
              </a:lnSpc>
              <a:buFont typeface="Arial"/>
              <a:buChar char="•"/>
            </a:pPr>
            <a:r>
              <a:rPr lang="en-US" sz="3704" u="sng">
                <a:solidFill>
                  <a:srgbClr val="BC6CC0"/>
                </a:solidFill>
                <a:latin typeface="Sniglet"/>
                <a:ea typeface="Sniglet"/>
                <a:cs typeface="Sniglet"/>
                <a:sym typeface="Sniglet"/>
              </a:rPr>
              <a:t>Documentación técnica: </a:t>
            </a:r>
            <a:r>
              <a:rPr lang="en-US" sz="3704">
                <a:solidFill>
                  <a:srgbClr val="FFFFFF"/>
                </a:solidFill>
                <a:latin typeface="Sniglet"/>
                <a:ea typeface="Sniglet"/>
                <a:cs typeface="Sniglet"/>
                <a:sym typeface="Sniglet"/>
              </a:rPr>
              <a:t>registro del proceso y decisiones del proyecto.</a:t>
            </a:r>
          </a:p>
          <a:p>
            <a:pPr marL="799859" lvl="1" indent="-399930" algn="l">
              <a:lnSpc>
                <a:spcPts val="5186"/>
              </a:lnSpc>
              <a:buFont typeface="Arial"/>
              <a:buChar char="•"/>
            </a:pPr>
            <a:r>
              <a:rPr lang="en-US" sz="3704" u="sng">
                <a:solidFill>
                  <a:srgbClr val="BC6CC0"/>
                </a:solidFill>
                <a:latin typeface="Sniglet"/>
                <a:ea typeface="Sniglet"/>
                <a:cs typeface="Sniglet"/>
                <a:sym typeface="Sniglet"/>
              </a:rPr>
              <a:t>Pruebas de software: </a:t>
            </a:r>
            <a:r>
              <a:rPr lang="en-US" sz="3704">
                <a:solidFill>
                  <a:srgbClr val="FFFFFF"/>
                </a:solidFill>
                <a:latin typeface="Sniglet"/>
                <a:ea typeface="Sniglet"/>
                <a:cs typeface="Sniglet"/>
                <a:sym typeface="Sniglet"/>
              </a:rPr>
              <a:t>reflexión sobre validación de módulos y experiencia de usuario.</a:t>
            </a:r>
          </a:p>
          <a:p>
            <a:pPr algn="l">
              <a:lnSpc>
                <a:spcPts val="5186"/>
              </a:lnSpc>
            </a:pPr>
            <a:endParaRPr lang="en-US" sz="3704">
              <a:solidFill>
                <a:srgbClr val="FFFFFF"/>
              </a:solidFill>
              <a:latin typeface="Sniglet"/>
              <a:ea typeface="Sniglet"/>
              <a:cs typeface="Sniglet"/>
              <a:sym typeface="Snigle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899030763A214A9B4149792E8FEB1A" ma:contentTypeVersion="15" ma:contentTypeDescription="Create a new document." ma:contentTypeScope="" ma:versionID="cb04fcdf4d451011e3f2d900bb10c472">
  <xsd:schema xmlns:xsd="http://www.w3.org/2001/XMLSchema" xmlns:xs="http://www.w3.org/2001/XMLSchema" xmlns:p="http://schemas.microsoft.com/office/2006/metadata/properties" xmlns:ns3="10f1e3de-faf8-4264-bc81-ce926be2117f" xmlns:ns4="0ac8f6a4-879a-4938-a21e-5b95c8e1257d" targetNamespace="http://schemas.microsoft.com/office/2006/metadata/properties" ma:root="true" ma:fieldsID="baa28202011593dff25844988101e038" ns3:_="" ns4:_="">
    <xsd:import namespace="10f1e3de-faf8-4264-bc81-ce926be2117f"/>
    <xsd:import namespace="0ac8f6a4-879a-4938-a21e-5b95c8e1257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LengthInSeconds" minOccurs="0"/>
                <xsd:element ref="ns3:MediaServiceObjectDetectorVersions" minOccurs="0"/>
                <xsd:element ref="ns3:MediaServiceSearchProperties" minOccurs="0"/>
                <xsd:element ref="ns3:MediaServiceSystemTag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f1e3de-faf8-4264-bc81-ce926be211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c8f6a4-879a-4938-a21e-5b95c8e1257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0f1e3de-faf8-4264-bc81-ce926be2117f" xsi:nil="true"/>
  </documentManagement>
</p:properties>
</file>

<file path=customXml/itemProps1.xml><?xml version="1.0" encoding="utf-8"?>
<ds:datastoreItem xmlns:ds="http://schemas.openxmlformats.org/officeDocument/2006/customXml" ds:itemID="{C10E5CD6-07DA-445B-8F0B-D1B242317C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f1e3de-faf8-4264-bc81-ce926be2117f"/>
    <ds:schemaRef ds:uri="0ac8f6a4-879a-4938-a21e-5b95c8e12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2C51F6-D0AE-4787-B22C-1EF7E7ADAFBF}">
  <ds:schemaRefs>
    <ds:schemaRef ds:uri="http://schemas.microsoft.com/sharepoint/v3/contenttype/forms"/>
  </ds:schemaRefs>
</ds:datastoreItem>
</file>

<file path=customXml/itemProps3.xml><?xml version="1.0" encoding="utf-8"?>
<ds:datastoreItem xmlns:ds="http://schemas.openxmlformats.org/officeDocument/2006/customXml" ds:itemID="{31B0D86B-69CF-4EBF-87A9-7E9D2C502E07}">
  <ds:schemaRefs>
    <ds:schemaRef ds:uri="http://schemas.microsoft.com/office/2006/metadata/properties"/>
    <ds:schemaRef ds:uri="http://schemas.microsoft.com/office/2006/documentManagement/types"/>
    <ds:schemaRef ds:uri="10f1e3de-faf8-4264-bc81-ce926be2117f"/>
    <ds:schemaRef ds:uri="http://schemas.microsoft.com/office/infopath/2007/PartnerControls"/>
    <ds:schemaRef ds:uri="http://schemas.openxmlformats.org/package/2006/metadata/core-properties"/>
    <ds:schemaRef ds:uri="http://purl.org/dc/terms/"/>
    <ds:schemaRef ds:uri="http://purl.org/dc/elements/1.1/"/>
    <ds:schemaRef ds:uri="0ac8f6a4-879a-4938-a21e-5b95c8e1257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TotalTime>
  <Words>684</Words>
  <Application>Microsoft Office PowerPoint</Application>
  <PresentationFormat>Personalizado</PresentationFormat>
  <Paragraphs>67</Paragraphs>
  <Slides>10</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10</vt:i4>
      </vt:variant>
    </vt:vector>
  </HeadingPairs>
  <TitlesOfParts>
    <vt:vector size="21" baseType="lpstr">
      <vt:lpstr>Arial</vt:lpstr>
      <vt:lpstr>Canva Sans Bold</vt:lpstr>
      <vt:lpstr>Canva Sans</vt:lpstr>
      <vt:lpstr>Dumondi Condensed</vt:lpstr>
      <vt:lpstr>Calibri</vt:lpstr>
      <vt:lpstr>Dumondi Condensed Bold Italics</vt:lpstr>
      <vt:lpstr>Sniglet</vt:lpstr>
      <vt:lpstr>Dumondi Condensed Heavy</vt:lpstr>
      <vt:lpstr>Open Sans Bold</vt:lpstr>
      <vt:lpstr>Dumondi Condensed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Diapositivas Tecnología y Digitalización Ilustrado Azul y Morado</dc:title>
  <dc:creator>Carlos Avilés Nivans</dc:creator>
  <cp:lastModifiedBy>CARLOS JOSHUA AVILES UC</cp:lastModifiedBy>
  <cp:revision>3</cp:revision>
  <dcterms:created xsi:type="dcterms:W3CDTF">2006-08-16T00:00:00Z</dcterms:created>
  <dcterms:modified xsi:type="dcterms:W3CDTF">2025-09-28T16:30:29Z</dcterms:modified>
  <dc:identifier>DAG0Cn6a6JI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0x010100A1899030763A214A9B4149792E8FEB1A</vt:lpwstr>
  </property>
</Properties>
</file>